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57" r:id="rId12"/>
    <p:sldId id="258" r:id="rId13"/>
    <p:sldId id="259" r:id="rId14"/>
    <p:sldId id="260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6" r:id="rId42"/>
    <p:sldId id="303" r:id="rId43"/>
    <p:sldId id="304" r:id="rId44"/>
  </p:sldIdLst>
  <p:sldSz cx="9144000" cy="5715000" type="screen16x10"/>
  <p:notesSz cx="9144000" cy="6858000"/>
  <p:defaultTextStyle>
    <a:defPPr>
      <a:defRPr lang="en-US"/>
    </a:defPPr>
    <a:lvl1pPr marL="0" algn="l" defTabSz="7924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96210" algn="l" defTabSz="7924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92419" algn="l" defTabSz="7924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88629" algn="l" defTabSz="7924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84838" algn="l" defTabSz="7924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81048" algn="l" defTabSz="7924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77257" algn="l" defTabSz="7924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73467" algn="l" defTabSz="7924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69676" algn="l" defTabSz="79241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80" y="-84"/>
      </p:cViewPr>
      <p:guideLst>
        <p:guide orient="horz" pos="240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91057" y="109643"/>
            <a:ext cx="756188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FF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200400"/>
            <a:ext cx="64008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27517"/>
            <a:ext cx="8986520" cy="369332"/>
          </a:xfrm>
        </p:spPr>
        <p:txBody>
          <a:bodyPr lIns="0" tIns="0" rIns="0" bIns="0"/>
          <a:lstStyle>
            <a:lvl1pPr>
              <a:defRPr sz="2400" b="0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739" y="1797580"/>
            <a:ext cx="5463540" cy="323165"/>
          </a:xfrm>
        </p:spPr>
        <p:txBody>
          <a:bodyPr lIns="0" tIns="0" rIns="0" bIns="0"/>
          <a:lstStyle>
            <a:lvl1pPr>
              <a:defRPr sz="2100" b="1" i="0">
                <a:solidFill>
                  <a:srgbClr val="0000C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27517"/>
            <a:ext cx="8986520" cy="369332"/>
          </a:xfrm>
        </p:spPr>
        <p:txBody>
          <a:bodyPr lIns="0" tIns="0" rIns="0" bIns="0"/>
          <a:lstStyle>
            <a:lvl1pPr>
              <a:defRPr sz="2400" b="0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40" y="1712065"/>
            <a:ext cx="39541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000C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314450"/>
            <a:ext cx="397764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667000" y="2730447"/>
            <a:ext cx="3505200" cy="24223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27517"/>
            <a:ext cx="8986520" cy="369332"/>
          </a:xfrm>
        </p:spPr>
        <p:txBody>
          <a:bodyPr lIns="0" tIns="0" rIns="0" bIns="0"/>
          <a:lstStyle>
            <a:lvl1pPr>
              <a:defRPr sz="2400" b="0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39301" cy="5714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739" y="27517"/>
            <a:ext cx="898652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739" y="1797580"/>
            <a:ext cx="546354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000C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5314950"/>
            <a:ext cx="292608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5314950"/>
            <a:ext cx="210312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5314950"/>
            <a:ext cx="2103120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96210">
        <a:defRPr>
          <a:latin typeface="+mn-lt"/>
          <a:ea typeface="+mn-ea"/>
          <a:cs typeface="+mn-cs"/>
        </a:defRPr>
      </a:lvl2pPr>
      <a:lvl3pPr marL="792419">
        <a:defRPr>
          <a:latin typeface="+mn-lt"/>
          <a:ea typeface="+mn-ea"/>
          <a:cs typeface="+mn-cs"/>
        </a:defRPr>
      </a:lvl3pPr>
      <a:lvl4pPr marL="1188629">
        <a:defRPr>
          <a:latin typeface="+mn-lt"/>
          <a:ea typeface="+mn-ea"/>
          <a:cs typeface="+mn-cs"/>
        </a:defRPr>
      </a:lvl4pPr>
      <a:lvl5pPr marL="1584838">
        <a:defRPr>
          <a:latin typeface="+mn-lt"/>
          <a:ea typeface="+mn-ea"/>
          <a:cs typeface="+mn-cs"/>
        </a:defRPr>
      </a:lvl5pPr>
      <a:lvl6pPr marL="1981048">
        <a:defRPr>
          <a:latin typeface="+mn-lt"/>
          <a:ea typeface="+mn-ea"/>
          <a:cs typeface="+mn-cs"/>
        </a:defRPr>
      </a:lvl6pPr>
      <a:lvl7pPr marL="2377257">
        <a:defRPr>
          <a:latin typeface="+mn-lt"/>
          <a:ea typeface="+mn-ea"/>
          <a:cs typeface="+mn-cs"/>
        </a:defRPr>
      </a:lvl7pPr>
      <a:lvl8pPr marL="2773467">
        <a:defRPr>
          <a:latin typeface="+mn-lt"/>
          <a:ea typeface="+mn-ea"/>
          <a:cs typeface="+mn-cs"/>
        </a:defRPr>
      </a:lvl8pPr>
      <a:lvl9pPr marL="3169676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96210">
        <a:defRPr>
          <a:latin typeface="+mn-lt"/>
          <a:ea typeface="+mn-ea"/>
          <a:cs typeface="+mn-cs"/>
        </a:defRPr>
      </a:lvl2pPr>
      <a:lvl3pPr marL="792419">
        <a:defRPr>
          <a:latin typeface="+mn-lt"/>
          <a:ea typeface="+mn-ea"/>
          <a:cs typeface="+mn-cs"/>
        </a:defRPr>
      </a:lvl3pPr>
      <a:lvl4pPr marL="1188629">
        <a:defRPr>
          <a:latin typeface="+mn-lt"/>
          <a:ea typeface="+mn-ea"/>
          <a:cs typeface="+mn-cs"/>
        </a:defRPr>
      </a:lvl4pPr>
      <a:lvl5pPr marL="1584838">
        <a:defRPr>
          <a:latin typeface="+mn-lt"/>
          <a:ea typeface="+mn-ea"/>
          <a:cs typeface="+mn-cs"/>
        </a:defRPr>
      </a:lvl5pPr>
      <a:lvl6pPr marL="1981048">
        <a:defRPr>
          <a:latin typeface="+mn-lt"/>
          <a:ea typeface="+mn-ea"/>
          <a:cs typeface="+mn-cs"/>
        </a:defRPr>
      </a:lvl6pPr>
      <a:lvl7pPr marL="2377257">
        <a:defRPr>
          <a:latin typeface="+mn-lt"/>
          <a:ea typeface="+mn-ea"/>
          <a:cs typeface="+mn-cs"/>
        </a:defRPr>
      </a:lvl7pPr>
      <a:lvl8pPr marL="2773467">
        <a:defRPr>
          <a:latin typeface="+mn-lt"/>
          <a:ea typeface="+mn-ea"/>
          <a:cs typeface="+mn-cs"/>
        </a:defRPr>
      </a:lvl8pPr>
      <a:lvl9pPr marL="3169676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1112657"/>
          </a:xfrm>
          <a:prstGeom prst="rect">
            <a:avLst/>
          </a:prstGeom>
        </p:spPr>
        <p:txBody>
          <a:bodyPr vert="horz" wrap="square" lIns="0" tIns="522776" rIns="0" bIns="0" rtlCol="0">
            <a:spAutoFit/>
          </a:bodyPr>
          <a:lstStyle/>
          <a:p>
            <a:pPr marL="2614983"/>
            <a:r>
              <a:rPr sz="3800" b="1" spc="4" dirty="0">
                <a:solidFill>
                  <a:schemeClr val="tx1"/>
                </a:solidFill>
              </a:rPr>
              <a:t>ЦЕ</a:t>
            </a:r>
            <a:r>
              <a:rPr sz="3800" b="1" spc="-9" dirty="0">
                <a:solidFill>
                  <a:schemeClr val="tx1"/>
                </a:solidFill>
              </a:rPr>
              <a:t>М</a:t>
            </a:r>
            <a:r>
              <a:rPr sz="3800" b="1" spc="4" dirty="0">
                <a:solidFill>
                  <a:schemeClr val="tx1"/>
                </a:solidFill>
              </a:rPr>
              <a:t>ЕНТИ</a:t>
            </a:r>
            <a:endParaRPr sz="3800">
              <a:solidFill>
                <a:schemeClr val="tx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40" y="1679045"/>
            <a:ext cx="7232015" cy="2575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Цементи се </a:t>
            </a:r>
            <a:r>
              <a:rPr sz="2400" dirty="0">
                <a:latin typeface="Times New Roman"/>
                <a:cs typeface="Times New Roman"/>
              </a:rPr>
              <a:t>користе </a:t>
            </a:r>
            <a:r>
              <a:rPr sz="2400" spc="-4" dirty="0">
                <a:latin typeface="Times New Roman"/>
                <a:cs typeface="Times New Roman"/>
              </a:rPr>
              <a:t>за </a:t>
            </a:r>
            <a:r>
              <a:rPr sz="2400" b="1" dirty="0">
                <a:latin typeface="Times New Roman"/>
                <a:cs typeface="Times New Roman"/>
              </a:rPr>
              <a:t>надокнаду</a:t>
            </a:r>
            <a:r>
              <a:rPr sz="2400" b="1" spc="-78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изгубљене</a:t>
            </a:r>
            <a:endParaRPr sz="2400">
              <a:latin typeface="Times New Roman"/>
              <a:cs typeface="Times New Roman"/>
            </a:endParaRPr>
          </a:p>
          <a:p>
            <a:pPr marL="308163"/>
            <a:r>
              <a:rPr sz="2400" dirty="0">
                <a:latin typeface="Times New Roman"/>
                <a:cs typeface="Times New Roman"/>
              </a:rPr>
              <a:t>зубне</a:t>
            </a:r>
            <a:r>
              <a:rPr sz="2400" spc="-69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супстанце</a:t>
            </a:r>
            <a:endParaRPr sz="2400">
              <a:latin typeface="Times New Roman"/>
              <a:cs typeface="Times New Roman"/>
            </a:endParaRPr>
          </a:p>
          <a:p>
            <a:pPr marL="383553" indent="-372547">
              <a:spcBef>
                <a:spcPts val="581"/>
              </a:spcBef>
              <a:buFontTx/>
              <a:buChar char="•"/>
              <a:tabLst>
                <a:tab pos="383553" algn="l"/>
                <a:tab pos="384103" algn="l"/>
              </a:tabLst>
            </a:pPr>
            <a:r>
              <a:rPr lang="sr-Cyrl-ME" sz="2400" spc="-4" dirty="0" smtClean="0">
                <a:latin typeface="Times New Roman"/>
                <a:cs typeface="Times New Roman"/>
              </a:rPr>
              <a:t>Привремени</a:t>
            </a:r>
            <a:r>
              <a:rPr lang="sr-Cyrl-ME" sz="2400" spc="-43" dirty="0" smtClean="0">
                <a:latin typeface="Times New Roman"/>
                <a:cs typeface="Times New Roman"/>
              </a:rPr>
              <a:t> </a:t>
            </a:r>
            <a:r>
              <a:rPr lang="sr-Cyrl-ME" sz="2400" b="1" spc="-4" dirty="0" smtClean="0">
                <a:latin typeface="Times New Roman"/>
                <a:cs typeface="Times New Roman"/>
              </a:rPr>
              <a:t>испуни</a:t>
            </a:r>
            <a:endParaRPr lang="sr-Cyrl-ME" sz="2400" dirty="0" smtClean="0">
              <a:latin typeface="Times New Roman"/>
              <a:cs typeface="Times New Roman"/>
            </a:endParaRPr>
          </a:p>
          <a:p>
            <a:pPr marL="383553" indent="-372547">
              <a:spcBef>
                <a:spcPts val="581"/>
              </a:spcBef>
              <a:buChar char="•"/>
              <a:tabLst>
                <a:tab pos="383553" algn="l"/>
                <a:tab pos="384103" algn="l"/>
              </a:tabLst>
            </a:pPr>
            <a:r>
              <a:rPr sz="2400" spc="-4" smtClean="0">
                <a:latin typeface="Times New Roman"/>
                <a:cs typeface="Times New Roman"/>
              </a:rPr>
              <a:t>Као</a:t>
            </a:r>
            <a:r>
              <a:rPr sz="2400" spc="-82" smtClean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подлоге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За </a:t>
            </a:r>
            <a:r>
              <a:rPr sz="2400" b="1" spc="-4" dirty="0">
                <a:latin typeface="Times New Roman"/>
                <a:cs typeface="Times New Roman"/>
              </a:rPr>
              <a:t>пуњење </a:t>
            </a:r>
            <a:r>
              <a:rPr sz="2400" b="1" spc="-4">
                <a:latin typeface="Times New Roman"/>
                <a:cs typeface="Times New Roman"/>
              </a:rPr>
              <a:t>канала </a:t>
            </a:r>
            <a:r>
              <a:rPr lang="sr-Cyrl-ME" sz="2400" b="1" spc="-4" dirty="0">
                <a:latin typeface="Times New Roman"/>
                <a:cs typeface="Times New Roman"/>
              </a:rPr>
              <a:t>к</a:t>
            </a:r>
            <a:r>
              <a:rPr sz="2400" b="1" spc="-4" smtClean="0">
                <a:latin typeface="Times New Roman"/>
                <a:cs typeface="Times New Roman"/>
              </a:rPr>
              <a:t>орена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За </a:t>
            </a:r>
            <a:r>
              <a:rPr sz="2400" b="1" spc="-4" dirty="0">
                <a:latin typeface="Times New Roman"/>
                <a:cs typeface="Times New Roman"/>
              </a:rPr>
              <a:t>фиксирање </a:t>
            </a:r>
            <a:r>
              <a:rPr sz="2400" spc="-4">
                <a:latin typeface="Times New Roman"/>
                <a:cs typeface="Times New Roman"/>
              </a:rPr>
              <a:t>стоматолошких</a:t>
            </a:r>
            <a:r>
              <a:rPr sz="2400" spc="4">
                <a:latin typeface="Times New Roman"/>
                <a:cs typeface="Times New Roman"/>
              </a:rPr>
              <a:t> </a:t>
            </a:r>
            <a:r>
              <a:rPr sz="2400" smtClean="0">
                <a:latin typeface="Times New Roman"/>
                <a:cs typeface="Times New Roman"/>
              </a:rPr>
              <a:t>надокнада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8739" y="1234229"/>
            <a:ext cx="8439150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Површински напон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адхерента</a:t>
            </a:r>
            <a:endParaRPr sz="2400">
              <a:latin typeface="Times New Roman"/>
              <a:cs typeface="Times New Roman"/>
            </a:endParaRPr>
          </a:p>
          <a:p>
            <a:pPr marL="308163" marR="89697" indent="-297157">
              <a:spcBef>
                <a:spcPts val="585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latin typeface="Times New Roman"/>
                <a:cs typeface="Times New Roman"/>
              </a:rPr>
              <a:t>Добро квашење </a:t>
            </a:r>
            <a:r>
              <a:rPr sz="2400" spc="-4" dirty="0">
                <a:latin typeface="Times New Roman"/>
                <a:cs typeface="Times New Roman"/>
              </a:rPr>
              <a:t>(мали контактни угао алфа) </a:t>
            </a:r>
            <a:r>
              <a:rPr sz="2400" dirty="0">
                <a:latin typeface="Times New Roman"/>
                <a:cs typeface="Times New Roman"/>
              </a:rPr>
              <a:t>–добра  </a:t>
            </a:r>
            <a:r>
              <a:rPr sz="2400" spc="-4" dirty="0">
                <a:latin typeface="Times New Roman"/>
                <a:cs typeface="Times New Roman"/>
              </a:rPr>
              <a:t>адхезија</a:t>
            </a:r>
            <a:endParaRPr sz="24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latin typeface="Times New Roman"/>
                <a:cs typeface="Times New Roman"/>
              </a:rPr>
              <a:t>Слабо квашење </a:t>
            </a:r>
            <a:r>
              <a:rPr sz="2400" spc="-4" dirty="0">
                <a:latin typeface="Times New Roman"/>
                <a:cs typeface="Times New Roman"/>
              </a:rPr>
              <a:t>(велики контактни угао </a:t>
            </a:r>
            <a:r>
              <a:rPr sz="2400" dirty="0">
                <a:latin typeface="Times New Roman"/>
                <a:cs typeface="Times New Roman"/>
              </a:rPr>
              <a:t>бета)- </a:t>
            </a:r>
            <a:r>
              <a:rPr sz="2400" spc="-4" dirty="0">
                <a:latin typeface="Times New Roman"/>
                <a:cs typeface="Times New Roman"/>
              </a:rPr>
              <a:t>лоша  адхезија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Чиста и сува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површина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адхерента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–</a:t>
            </a:r>
            <a:r>
              <a:rPr sz="2400" b="1" spc="3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слободна</a:t>
            </a:r>
            <a:r>
              <a:rPr lang="sr-Cyrl-ME" sz="2400" spc="-4" dirty="0" smtClean="0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површинска </a:t>
            </a:r>
            <a:r>
              <a:rPr lang="sr-Cyrl-ME" sz="2400" spc="-4" dirty="0" smtClean="0">
                <a:latin typeface="Times New Roman"/>
                <a:cs typeface="Times New Roman"/>
              </a:rPr>
              <a:t> </a:t>
            </a:r>
          </a:p>
          <a:p>
            <a:pPr marL="308163" indent="-297157">
              <a:spcBef>
                <a:spcPts val="581"/>
              </a:spcBef>
              <a:tabLst>
                <a:tab pos="307613" algn="l"/>
                <a:tab pos="308163" algn="l"/>
              </a:tabLst>
            </a:pPr>
            <a:r>
              <a:rPr lang="sr-Cyrl-ME" sz="2400" spc="-4" dirty="0" smtClean="0">
                <a:latin typeface="Times New Roman"/>
                <a:cs typeface="Times New Roman"/>
              </a:rPr>
              <a:t>                                                                       </a:t>
            </a:r>
            <a:r>
              <a:rPr sz="2400" spc="-4" smtClean="0">
                <a:latin typeface="Times New Roman"/>
                <a:cs typeface="Times New Roman"/>
              </a:rPr>
              <a:t>енергија</a:t>
            </a:r>
            <a:r>
              <a:rPr sz="2400" spc="-26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адхерента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752600" y="4000501"/>
            <a:ext cx="6019800" cy="1714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858687"/>
          </a:xfrm>
          <a:prstGeom prst="rect">
            <a:avLst/>
          </a:prstGeom>
        </p:spPr>
        <p:txBody>
          <a:bodyPr vert="horz" wrap="square" lIns="0" tIns="118862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sr-Cyrl-ME" b="1" spc="-9" dirty="0" smtClean="0">
                <a:solidFill>
                  <a:schemeClr val="tx1"/>
                </a:solidFill>
              </a:rPr>
              <a:t>СВОЈСТВА  </a:t>
            </a:r>
            <a:r>
              <a:rPr b="1" spc="-9" smtClean="0">
                <a:solidFill>
                  <a:schemeClr val="tx1"/>
                </a:solidFill>
              </a:rPr>
              <a:t> </a:t>
            </a:r>
            <a:r>
              <a:rPr b="1" spc="-9">
                <a:solidFill>
                  <a:schemeClr val="tx1"/>
                </a:solidFill>
              </a:rPr>
              <a:t>ЦЕМЕНТНИХ</a:t>
            </a:r>
            <a:r>
              <a:rPr b="1" spc="56">
                <a:solidFill>
                  <a:schemeClr val="tx1"/>
                </a:solidFill>
              </a:rPr>
              <a:t> </a:t>
            </a:r>
            <a:r>
              <a:rPr lang="sr-Cyrl-ME" b="1" spc="56" dirty="0" smtClean="0">
                <a:solidFill>
                  <a:schemeClr val="tx1"/>
                </a:solidFill>
              </a:rPr>
              <a:t> </a:t>
            </a:r>
            <a:r>
              <a:rPr b="1" spc="-4" smtClean="0">
                <a:solidFill>
                  <a:schemeClr val="tx1"/>
                </a:solidFill>
              </a:rPr>
              <a:t>МАТЕРИЈАЛА</a:t>
            </a:r>
            <a:r>
              <a:rPr lang="sr-Cyrl-ME" b="1" spc="-4" dirty="0" smtClean="0">
                <a:solidFill>
                  <a:schemeClr val="tx1"/>
                </a:solidFill>
              </a:rPr>
              <a:t> </a:t>
            </a:r>
            <a:r>
              <a:rPr b="1" spc="-4" smtClean="0">
                <a:solidFill>
                  <a:schemeClr val="tx1"/>
                </a:solidFill>
              </a:rPr>
              <a:t>-</a:t>
            </a:r>
            <a:endParaRPr b="1" spc="-4" dirty="0">
              <a:solidFill>
                <a:schemeClr val="tx1"/>
              </a:solidFill>
            </a:endParaRPr>
          </a:p>
          <a:p>
            <a:pPr marL="550" algn="ctr"/>
            <a:r>
              <a:rPr b="1" spc="-9" dirty="0">
                <a:solidFill>
                  <a:srgbClr val="FF0000"/>
                </a:solidFill>
              </a:rPr>
              <a:t>ВЕЗИВАЊЕ </a:t>
            </a:r>
            <a:r>
              <a:rPr b="1" spc="-4" dirty="0">
                <a:solidFill>
                  <a:srgbClr val="FF0000"/>
                </a:solidFill>
              </a:rPr>
              <a:t>ЗА ЗУБНА</a:t>
            </a:r>
            <a:r>
              <a:rPr b="1" spc="-30" dirty="0">
                <a:solidFill>
                  <a:srgbClr val="FF0000"/>
                </a:solidFill>
              </a:rPr>
              <a:t> </a:t>
            </a:r>
            <a:r>
              <a:rPr b="1" spc="-4" dirty="0">
                <a:solidFill>
                  <a:srgbClr val="FF0000"/>
                </a:solidFill>
              </a:rPr>
              <a:t>ТКИВА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27517"/>
            <a:ext cx="9144000" cy="698717"/>
          </a:xfrm>
          <a:prstGeom prst="rect">
            <a:avLst/>
          </a:prstGeom>
        </p:spPr>
        <p:txBody>
          <a:bodyPr vert="horz" wrap="square" lIns="0" tIns="265240" rIns="0" bIns="0" rtlCol="0">
            <a:spAutoFit/>
          </a:bodyPr>
          <a:lstStyle/>
          <a:p>
            <a:pPr algn="ctr"/>
            <a:r>
              <a:rPr sz="2800" b="1" dirty="0">
                <a:solidFill>
                  <a:schemeClr val="tx1"/>
                </a:solidFill>
              </a:rPr>
              <a:t>МЕХАНИЗАМ</a:t>
            </a:r>
            <a:r>
              <a:rPr sz="2800" b="1" spc="-82" dirty="0">
                <a:solidFill>
                  <a:schemeClr val="tx1"/>
                </a:solidFill>
              </a:rPr>
              <a:t> </a:t>
            </a:r>
            <a:r>
              <a:rPr lang="sr-Latn-ME" sz="2800" b="1" spc="-82" dirty="0" smtClean="0">
                <a:solidFill>
                  <a:schemeClr val="tx1"/>
                </a:solidFill>
              </a:rPr>
              <a:t> </a:t>
            </a:r>
            <a:r>
              <a:rPr sz="2800" b="1" dirty="0" smtClean="0">
                <a:solidFill>
                  <a:schemeClr val="tx1"/>
                </a:solidFill>
              </a:rPr>
              <a:t>ОЧВРШЋАВАЊА</a:t>
            </a:r>
            <a:r>
              <a:rPr lang="sr-Latn-ME" sz="2800" b="1" dirty="0" smtClean="0">
                <a:solidFill>
                  <a:schemeClr val="tx1"/>
                </a:solidFill>
              </a:rPr>
              <a:t>  </a:t>
            </a:r>
            <a:r>
              <a:rPr sz="2800" b="1" dirty="0" smtClean="0">
                <a:solidFill>
                  <a:schemeClr val="tx1"/>
                </a:solidFill>
              </a:rPr>
              <a:t>ЦЕМЕНТА</a:t>
            </a:r>
            <a:endParaRPr sz="2800" dirty="0">
              <a:solidFill>
                <a:schemeClr val="tx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445" y="1996545"/>
            <a:ext cx="7148195" cy="2292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7613" marR="489759" indent="-296607">
              <a:buChar char="•"/>
              <a:tabLst>
                <a:tab pos="307613" algn="l"/>
                <a:tab pos="308163" algn="l"/>
                <a:tab pos="5026908" algn="l"/>
              </a:tabLst>
            </a:pPr>
            <a:r>
              <a:rPr sz="2400" spc="-4" dirty="0">
                <a:latin typeface="Times New Roman"/>
                <a:cs typeface="Times New Roman"/>
              </a:rPr>
              <a:t>Цементи су кисело-</a:t>
            </a:r>
            <a:r>
              <a:rPr sz="2400" spc="52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базни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системи	у  процесу везивања тј</a:t>
            </a:r>
            <a:r>
              <a:rPr sz="2400" spc="-4">
                <a:latin typeface="Times New Roman"/>
                <a:cs typeface="Times New Roman"/>
              </a:rPr>
              <a:t>. </a:t>
            </a:r>
            <a:r>
              <a:rPr lang="sr-Cyrl-ME" sz="2400" spc="-4" dirty="0" smtClean="0">
                <a:latin typeface="Times New Roman"/>
                <a:cs typeface="Times New Roman"/>
              </a:rPr>
              <a:t>о</a:t>
            </a:r>
            <a:r>
              <a:rPr sz="2400" spc="-4" smtClean="0">
                <a:latin typeface="Times New Roman"/>
                <a:cs typeface="Times New Roman"/>
              </a:rPr>
              <a:t>чвршћавања</a:t>
            </a:r>
            <a:r>
              <a:rPr lang="sr-Cyrl-ME" sz="2400" spc="-4" dirty="0" smtClean="0">
                <a:latin typeface="Times New Roman"/>
                <a:cs typeface="Times New Roman"/>
              </a:rPr>
              <a:t>, и</a:t>
            </a:r>
            <a:r>
              <a:rPr sz="2400" spc="-4" smtClean="0">
                <a:latin typeface="Times New Roman"/>
                <a:cs typeface="Times New Roman"/>
              </a:rPr>
              <a:t> имају  реакцију</a:t>
            </a:r>
            <a:r>
              <a:rPr sz="2400" spc="-30" smtClean="0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неутрализације</a:t>
            </a:r>
            <a:endParaRPr lang="sr-Latn-ME" sz="2400" spc="-4" dirty="0" smtClean="0">
              <a:latin typeface="Times New Roman"/>
              <a:cs typeface="Times New Roman"/>
            </a:endParaRPr>
          </a:p>
          <a:p>
            <a:pPr marL="307613" marR="489759" indent="-296607">
              <a:tabLst>
                <a:tab pos="307613" algn="l"/>
                <a:tab pos="308163" algn="l"/>
                <a:tab pos="5026908" algn="l"/>
              </a:tabLst>
            </a:pPr>
            <a:endParaRPr sz="2400">
              <a:latin typeface="Times New Roman"/>
              <a:cs typeface="Times New Roman"/>
            </a:endParaRPr>
          </a:p>
          <a:p>
            <a:pPr marL="307613" indent="-29660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solidFill>
                  <a:srgbClr val="660066"/>
                </a:solidFill>
                <a:latin typeface="Times New Roman"/>
                <a:cs typeface="Times New Roman"/>
              </a:rPr>
              <a:t>Неутрализација је реакција између </a:t>
            </a:r>
            <a:r>
              <a:rPr sz="2400" spc="-4">
                <a:solidFill>
                  <a:srgbClr val="660066"/>
                </a:solidFill>
                <a:latin typeface="Times New Roman"/>
                <a:cs typeface="Times New Roman"/>
              </a:rPr>
              <a:t>било</a:t>
            </a:r>
            <a:r>
              <a:rPr sz="2400" spc="4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2400" spc="-4" smtClean="0">
                <a:solidFill>
                  <a:srgbClr val="660066"/>
                </a:solidFill>
                <a:latin typeface="Times New Roman"/>
                <a:cs typeface="Times New Roman"/>
              </a:rPr>
              <a:t>које</a:t>
            </a:r>
            <a:r>
              <a:rPr lang="sr-Latn-ME" sz="2400" spc="-4" dirty="0" smtClean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lang="sr-Cyrl-ME" sz="2400" spc="-4" dirty="0" smtClean="0">
                <a:solidFill>
                  <a:srgbClr val="660066"/>
                </a:solidFill>
                <a:latin typeface="Times New Roman"/>
                <a:cs typeface="Times New Roman"/>
              </a:rPr>
              <a:t>две</a:t>
            </a:r>
            <a:endParaRPr sz="2400">
              <a:latin typeface="Times New Roman"/>
              <a:cs typeface="Times New Roman"/>
            </a:endParaRPr>
          </a:p>
          <a:p>
            <a:pPr marL="307613"/>
            <a:r>
              <a:rPr sz="2400" spc="-4" dirty="0">
                <a:solidFill>
                  <a:srgbClr val="660066"/>
                </a:solidFill>
                <a:latin typeface="Times New Roman"/>
                <a:cs typeface="Times New Roman"/>
              </a:rPr>
              <a:t>киселе и базне</a:t>
            </a:r>
            <a:r>
              <a:rPr sz="2400" spc="-43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solidFill>
                  <a:srgbClr val="660066"/>
                </a:solidFill>
                <a:latin typeface="Times New Roman"/>
                <a:cs typeface="Times New Roman"/>
              </a:rPr>
              <a:t>компоненте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905000" y="1079500"/>
            <a:ext cx="7239000" cy="4635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3"/>
          <p:cNvSpPr txBox="1"/>
          <p:nvPr/>
        </p:nvSpPr>
        <p:spPr>
          <a:xfrm>
            <a:off x="78739" y="755690"/>
            <a:ext cx="2435862" cy="30162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Char char="•"/>
              <a:tabLst>
                <a:tab pos="307613" algn="l"/>
                <a:tab pos="308163" algn="l"/>
              </a:tabLst>
            </a:pPr>
            <a:r>
              <a:rPr sz="2800" smtClean="0">
                <a:latin typeface="Times New Roman"/>
                <a:cs typeface="Times New Roman"/>
              </a:rPr>
              <a:t>Механизам  очвршћавања  </a:t>
            </a:r>
            <a:r>
              <a:rPr sz="2800">
                <a:latin typeface="Times New Roman"/>
                <a:cs typeface="Times New Roman"/>
              </a:rPr>
              <a:t>се  </a:t>
            </a:r>
            <a:r>
              <a:rPr sz="2800" smtClean="0">
                <a:latin typeface="Times New Roman"/>
                <a:cs typeface="Times New Roman"/>
              </a:rPr>
              <a:t>одиграва  </a:t>
            </a:r>
            <a:r>
              <a:rPr sz="2800" b="1" dirty="0">
                <a:latin typeface="Times New Roman"/>
                <a:cs typeface="Times New Roman"/>
              </a:rPr>
              <a:t>путем 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ки</a:t>
            </a:r>
            <a:r>
              <a:rPr sz="2800" b="1" spc="4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ело</a:t>
            </a:r>
            <a:endParaRPr sz="2800">
              <a:latin typeface="Times New Roman"/>
              <a:cs typeface="Times New Roman"/>
            </a:endParaRPr>
          </a:p>
          <a:p>
            <a:pPr marL="308163" marR="39621"/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800" b="1" spc="-9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>
                <a:solidFill>
                  <a:srgbClr val="FF0000"/>
                </a:solidFill>
                <a:latin typeface="Times New Roman"/>
                <a:cs typeface="Times New Roman"/>
              </a:rPr>
              <a:t>базне  </a:t>
            </a: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реакције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2"/>
          <p:cNvSpPr txBox="1">
            <a:spLocks/>
          </p:cNvSpPr>
          <p:nvPr/>
        </p:nvSpPr>
        <p:spPr>
          <a:xfrm>
            <a:off x="0" y="-114300"/>
            <a:ext cx="9144000" cy="698717"/>
          </a:xfrm>
          <a:prstGeom prst="rect">
            <a:avLst/>
          </a:prstGeom>
        </p:spPr>
        <p:txBody>
          <a:bodyPr vert="horz" wrap="square" lIns="0" tIns="26524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МЕХАНИЗАМ</a:t>
            </a:r>
            <a:r>
              <a:rPr kumimoji="0" lang="sr-Cyrl-RS" sz="2800" b="1" i="0" u="none" strike="noStrike" kern="0" cap="none" spc="-82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 </a:t>
            </a:r>
            <a:r>
              <a:rPr kumimoji="0" lang="sr-Cyrl-RS" sz="28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ОЧВРШЋАВАЊА  ЦЕМЕНТА</a:t>
            </a:r>
            <a:endParaRPr kumimoji="0" lang="sr-Cyrl-R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82974" y="127000"/>
            <a:ext cx="4990465" cy="14311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indent="-1101" algn="ctr"/>
            <a:r>
              <a:rPr sz="3100" b="1" dirty="0">
                <a:solidFill>
                  <a:schemeClr val="tx1"/>
                </a:solidFill>
              </a:rPr>
              <a:t>Механизам  </a:t>
            </a:r>
            <a:r>
              <a:rPr sz="3100" b="1" spc="-4" dirty="0">
                <a:solidFill>
                  <a:schemeClr val="tx1"/>
                </a:solidFill>
              </a:rPr>
              <a:t>очвршћавања</a:t>
            </a:r>
            <a:r>
              <a:rPr sz="3100" b="1" spc="-13" dirty="0">
                <a:solidFill>
                  <a:schemeClr val="tx1"/>
                </a:solidFill>
              </a:rPr>
              <a:t> </a:t>
            </a:r>
            <a:r>
              <a:rPr sz="3100" b="1" spc="-4">
                <a:solidFill>
                  <a:schemeClr val="tx1"/>
                </a:solidFill>
              </a:rPr>
              <a:t>цемената </a:t>
            </a:r>
            <a:r>
              <a:rPr sz="3100" b="1">
                <a:solidFill>
                  <a:schemeClr val="tx1"/>
                </a:solidFill>
              </a:rPr>
              <a:t> </a:t>
            </a:r>
            <a:r>
              <a:rPr lang="sr-Latn-ME" sz="3100" b="1" dirty="0" smtClean="0">
                <a:solidFill>
                  <a:schemeClr val="tx1"/>
                </a:solidFill>
              </a:rPr>
              <a:t>-  </a:t>
            </a:r>
            <a:r>
              <a:rPr sz="3100" b="1" spc="-4" smtClean="0">
                <a:solidFill>
                  <a:schemeClr val="tx1"/>
                </a:solidFill>
              </a:rPr>
              <a:t>процес</a:t>
            </a:r>
            <a:r>
              <a:rPr lang="sr-Latn-ME" sz="3100" b="1" spc="-4" dirty="0" smtClean="0">
                <a:solidFill>
                  <a:schemeClr val="tx1"/>
                </a:solidFill>
              </a:rPr>
              <a:t> </a:t>
            </a:r>
            <a:r>
              <a:rPr sz="3100" b="1" spc="-13" smtClean="0">
                <a:solidFill>
                  <a:schemeClr val="tx1"/>
                </a:solidFill>
              </a:rPr>
              <a:t> </a:t>
            </a:r>
            <a:r>
              <a:rPr sz="3100" b="1" spc="-4" dirty="0">
                <a:solidFill>
                  <a:schemeClr val="tx1"/>
                </a:solidFill>
              </a:rPr>
              <a:t>неутрализације</a:t>
            </a:r>
            <a:endParaRPr sz="3100">
              <a:solidFill>
                <a:schemeClr val="tx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854921"/>
            <a:ext cx="323215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Течна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компонента</a:t>
            </a:r>
            <a:r>
              <a:rPr sz="2100" b="1" spc="-52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је  органска </a:t>
            </a:r>
            <a:r>
              <a:rPr sz="2100" spc="-4" dirty="0">
                <a:latin typeface="Times New Roman"/>
                <a:cs typeface="Times New Roman"/>
              </a:rPr>
              <a:t>или  </a:t>
            </a:r>
            <a:r>
              <a:rPr sz="2100" dirty="0">
                <a:latin typeface="Times New Roman"/>
                <a:cs typeface="Times New Roman"/>
              </a:rPr>
              <a:t>неорганска киселина  (донор</a:t>
            </a:r>
            <a:r>
              <a:rPr sz="2100" spc="-61" dirty="0">
                <a:latin typeface="Times New Roman"/>
                <a:cs typeface="Times New Roman"/>
              </a:rPr>
              <a:t> </a:t>
            </a:r>
            <a:r>
              <a:rPr sz="2100" spc="-4" dirty="0">
                <a:latin typeface="Times New Roman"/>
                <a:cs typeface="Times New Roman"/>
              </a:rPr>
              <a:t>протона)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2501160"/>
            <a:ext cx="2912745" cy="22621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Прах </a:t>
            </a:r>
            <a:r>
              <a:rPr sz="2100" dirty="0">
                <a:latin typeface="Times New Roman"/>
                <a:cs typeface="Times New Roman"/>
              </a:rPr>
              <a:t>су базне  супстанце</a:t>
            </a:r>
            <a:r>
              <a:rPr sz="2100" spc="-91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(примају  </a:t>
            </a:r>
            <a:r>
              <a:rPr sz="2100" spc="-4" dirty="0">
                <a:latin typeface="Times New Roman"/>
                <a:cs typeface="Times New Roman"/>
              </a:rPr>
              <a:t>протоне) </a:t>
            </a:r>
            <a:r>
              <a:rPr sz="2100" dirty="0">
                <a:latin typeface="Times New Roman"/>
                <a:cs typeface="Times New Roman"/>
              </a:rPr>
              <a:t>могу</a:t>
            </a:r>
            <a:r>
              <a:rPr sz="2100" spc="-43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бити  чисти оксиди </a:t>
            </a:r>
            <a:r>
              <a:rPr sz="2100" spc="-4" dirty="0">
                <a:latin typeface="Times New Roman"/>
                <a:cs typeface="Times New Roman"/>
              </a:rPr>
              <a:t>или  </a:t>
            </a:r>
            <a:r>
              <a:rPr sz="2100" dirty="0">
                <a:latin typeface="Times New Roman"/>
                <a:cs typeface="Times New Roman"/>
              </a:rPr>
              <a:t>сложена  алуминосиликатна  стакла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05201" y="2413001"/>
            <a:ext cx="5638799" cy="3301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1074" y="127000"/>
            <a:ext cx="4990465" cy="14311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456" marR="4402" indent="-1101" algn="ctr"/>
            <a:r>
              <a:rPr sz="3100" b="1" dirty="0">
                <a:solidFill>
                  <a:schemeClr val="tx1"/>
                </a:solidFill>
              </a:rPr>
              <a:t>Механизам  </a:t>
            </a:r>
            <a:r>
              <a:rPr sz="3100" b="1" spc="-4" dirty="0">
                <a:solidFill>
                  <a:schemeClr val="tx1"/>
                </a:solidFill>
              </a:rPr>
              <a:t>очвршћавања</a:t>
            </a:r>
            <a:r>
              <a:rPr sz="3100" b="1" spc="-13" dirty="0">
                <a:solidFill>
                  <a:schemeClr val="tx1"/>
                </a:solidFill>
              </a:rPr>
              <a:t> </a:t>
            </a:r>
            <a:r>
              <a:rPr sz="3100" b="1" spc="-4">
                <a:solidFill>
                  <a:schemeClr val="tx1"/>
                </a:solidFill>
              </a:rPr>
              <a:t>цемената  </a:t>
            </a:r>
            <a:r>
              <a:rPr lang="sr-Latn-ME" sz="3100" b="1" spc="-4" dirty="0" smtClean="0">
                <a:solidFill>
                  <a:schemeClr val="tx1"/>
                </a:solidFill>
              </a:rPr>
              <a:t>-  </a:t>
            </a:r>
            <a:r>
              <a:rPr sz="3100" b="1" spc="-4" smtClean="0">
                <a:solidFill>
                  <a:schemeClr val="tx1"/>
                </a:solidFill>
              </a:rPr>
              <a:t>процес</a:t>
            </a:r>
            <a:r>
              <a:rPr sz="3100" b="1" spc="-13" smtClean="0">
                <a:solidFill>
                  <a:schemeClr val="tx1"/>
                </a:solidFill>
              </a:rPr>
              <a:t> </a:t>
            </a:r>
            <a:r>
              <a:rPr sz="3100" b="1" spc="-4" dirty="0">
                <a:solidFill>
                  <a:schemeClr val="tx1"/>
                </a:solidFill>
              </a:rPr>
              <a:t>неутрализације</a:t>
            </a:r>
            <a:endParaRPr sz="3100">
              <a:solidFill>
                <a:schemeClr val="tx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473921"/>
            <a:ext cx="3767454" cy="46782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Clr>
                <a:srgbClr val="FFFF00"/>
              </a:buClr>
              <a:buFont typeface="Times New Roman"/>
              <a:buChar char="•"/>
              <a:tabLst>
                <a:tab pos="372547" algn="l"/>
                <a:tab pos="373097" algn="l"/>
              </a:tabLst>
            </a:pP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Водоникови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јони из  киселине </a:t>
            </a:r>
            <a:r>
              <a:rPr sz="2100" dirty="0">
                <a:latin typeface="Times New Roman"/>
                <a:cs typeface="Times New Roman"/>
              </a:rPr>
              <a:t>реагују са  честицама праха </a:t>
            </a:r>
            <a:r>
              <a:rPr sz="2100" spc="-4" dirty="0">
                <a:latin typeface="Times New Roman"/>
                <a:cs typeface="Times New Roman"/>
              </a:rPr>
              <a:t>и 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истискују јоне метала </a:t>
            </a:r>
            <a:r>
              <a:rPr sz="2100" spc="-4" dirty="0">
                <a:latin typeface="Times New Roman"/>
                <a:cs typeface="Times New Roman"/>
              </a:rPr>
              <a:t>из  њихових</a:t>
            </a:r>
            <a:r>
              <a:rPr sz="2100" spc="-52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једињења</a:t>
            </a:r>
            <a:endParaRPr sz="2100">
              <a:latin typeface="Times New Roman"/>
              <a:cs typeface="Times New Roman"/>
            </a:endParaRPr>
          </a:p>
          <a:p>
            <a:pPr marL="308163" marR="161235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Јони метала</a:t>
            </a:r>
            <a:r>
              <a:rPr sz="2100" b="1" spc="-17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мигрирају 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у течност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са 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анијонима </a:t>
            </a:r>
            <a:r>
              <a:rPr sz="2100" dirty="0">
                <a:latin typeface="Times New Roman"/>
                <a:cs typeface="Times New Roman"/>
              </a:rPr>
              <a:t>формирају  чврст</a:t>
            </a:r>
            <a:r>
              <a:rPr sz="2100" spc="-91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матрикс</a:t>
            </a:r>
            <a:endParaRPr sz="2100">
              <a:latin typeface="Times New Roman"/>
              <a:cs typeface="Times New Roman"/>
            </a:endParaRPr>
          </a:p>
          <a:p>
            <a:pPr marL="308163" marR="349435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Неизреаговале</a:t>
            </a:r>
            <a:r>
              <a:rPr sz="2100" b="1" spc="-9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честице  праха</a:t>
            </a:r>
            <a:r>
              <a:rPr sz="2100" dirty="0">
                <a:latin typeface="Times New Roman"/>
                <a:cs typeface="Times New Roman"/>
              </a:rPr>
              <a:t> остају уткане у  цементни матрикс </a:t>
            </a:r>
            <a:r>
              <a:rPr sz="2100">
                <a:latin typeface="Times New Roman"/>
                <a:cs typeface="Times New Roman"/>
              </a:rPr>
              <a:t>као  </a:t>
            </a:r>
            <a:r>
              <a:rPr sz="21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пуниоци</a:t>
            </a:r>
            <a:r>
              <a:rPr lang="sr-Latn-ME" sz="21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1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spc="-4" dirty="0">
                <a:latin typeface="Times New Roman"/>
                <a:cs typeface="Times New Roman"/>
              </a:rPr>
              <a:t>што </a:t>
            </a:r>
            <a:r>
              <a:rPr sz="2100" dirty="0">
                <a:latin typeface="Times New Roman"/>
                <a:cs typeface="Times New Roman"/>
              </a:rPr>
              <a:t>утиче на  механичка својства  цемента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62401" y="2222501"/>
            <a:ext cx="5181599" cy="3492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1012637"/>
          </a:xfrm>
          <a:prstGeom prst="rect">
            <a:avLst/>
          </a:prstGeom>
        </p:spPr>
        <p:txBody>
          <a:bodyPr vert="horz" wrap="square" lIns="0" tIns="423724" rIns="0" bIns="0" rtlCol="0">
            <a:spAutoFit/>
          </a:bodyPr>
          <a:lstStyle/>
          <a:p>
            <a:pPr marL="2614983"/>
            <a:r>
              <a:rPr lang="sr-Cyrl-ME" sz="3800" b="1" spc="4" dirty="0" smtClean="0">
                <a:solidFill>
                  <a:srgbClr val="FF0000"/>
                </a:solidFill>
              </a:rPr>
              <a:t>ВРСТЕ  </a:t>
            </a:r>
            <a:r>
              <a:rPr sz="3800" b="1" spc="4" smtClean="0">
                <a:solidFill>
                  <a:srgbClr val="FF0000"/>
                </a:solidFill>
              </a:rPr>
              <a:t>ЦЕМЕ</a:t>
            </a:r>
            <a:r>
              <a:rPr sz="3800" b="1" spc="-13" smtClean="0">
                <a:solidFill>
                  <a:srgbClr val="FF0000"/>
                </a:solidFill>
              </a:rPr>
              <a:t>Н</a:t>
            </a:r>
            <a:r>
              <a:rPr sz="3800" b="1" spc="4" smtClean="0">
                <a:solidFill>
                  <a:srgbClr val="FF0000"/>
                </a:solidFill>
              </a:rPr>
              <a:t>Т</a:t>
            </a:r>
            <a:r>
              <a:rPr lang="sr-Cyrl-ME" sz="3800" b="1" spc="4" dirty="0" smtClean="0">
                <a:solidFill>
                  <a:srgbClr val="FF0000"/>
                </a:solidFill>
              </a:rPr>
              <a:t>А</a:t>
            </a:r>
            <a:endParaRPr sz="3800"/>
          </a:p>
        </p:txBody>
      </p:sp>
      <p:sp>
        <p:nvSpPr>
          <p:cNvPr id="3" name="object 3"/>
          <p:cNvSpPr txBox="1"/>
          <p:nvPr/>
        </p:nvSpPr>
        <p:spPr>
          <a:xfrm>
            <a:off x="840740" y="1424305"/>
            <a:ext cx="6724650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tabLst>
                <a:tab pos="308163" algn="l"/>
                <a:tab pos="308713" algn="l"/>
              </a:tabLst>
            </a:pPr>
            <a:r>
              <a:rPr sz="2800" smtClean="0">
                <a:latin typeface="Times New Roman"/>
                <a:cs typeface="Times New Roman"/>
              </a:rPr>
              <a:t>Деле </a:t>
            </a:r>
            <a:r>
              <a:rPr sz="2800" dirty="0">
                <a:latin typeface="Times New Roman"/>
                <a:cs typeface="Times New Roman"/>
              </a:rPr>
              <a:t>се према саставу и намени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на:</a:t>
            </a:r>
            <a:endParaRPr sz="2800">
              <a:latin typeface="Times New Roman"/>
              <a:cs typeface="Times New Roman"/>
            </a:endParaRPr>
          </a:p>
          <a:p>
            <a:pPr marL="308163" indent="-297157">
              <a:spcBef>
                <a:spcPts val="667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1. Цинк- </a:t>
            </a:r>
            <a:r>
              <a:rPr sz="2800" spc="4" dirty="0">
                <a:solidFill>
                  <a:srgbClr val="FF0000"/>
                </a:solidFill>
                <a:latin typeface="Times New Roman"/>
                <a:cs typeface="Times New Roman"/>
              </a:rPr>
              <a:t>фосфатни</a:t>
            </a:r>
            <a:r>
              <a:rPr sz="2800" spc="-1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spc="4" dirty="0">
                <a:solidFill>
                  <a:srgbClr val="FF0000"/>
                </a:solidFill>
                <a:latin typeface="Times New Roman"/>
                <a:cs typeface="Times New Roman"/>
              </a:rPr>
              <a:t>цемент</a:t>
            </a:r>
            <a:endParaRPr sz="28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663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2. Цинк-</a:t>
            </a:r>
            <a:r>
              <a:rPr sz="2800" spc="-3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поликарбоксилатни</a:t>
            </a:r>
            <a:endParaRPr sz="28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667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3. Цинк- оксид еугенолни</a:t>
            </a:r>
            <a:r>
              <a:rPr sz="2800" spc="-52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цементи</a:t>
            </a:r>
            <a:endParaRPr sz="28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663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4. Силикатни</a:t>
            </a:r>
            <a:r>
              <a:rPr sz="2800" spc="-4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цемент</a:t>
            </a:r>
            <a:endParaRPr sz="28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663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5. Глас- јономер</a:t>
            </a:r>
            <a:r>
              <a:rPr sz="2800" spc="-82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цемент</a:t>
            </a:r>
            <a:endParaRPr sz="28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667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6. Композитни</a:t>
            </a:r>
            <a:r>
              <a:rPr sz="2800" spc="-7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spc="4" dirty="0">
                <a:solidFill>
                  <a:srgbClr val="FF0000"/>
                </a:solidFill>
                <a:latin typeface="Times New Roman"/>
                <a:cs typeface="Times New Roman"/>
              </a:rPr>
              <a:t>цемент</a:t>
            </a:r>
            <a:endParaRPr sz="28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20311" y="730461"/>
            <a:ext cx="4547489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indent="351086" algn="ctr"/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800" b="1">
                <a:solidFill>
                  <a:srgbClr val="FF0000"/>
                </a:solidFill>
                <a:latin typeface="Times New Roman"/>
                <a:cs typeface="Times New Roman"/>
              </a:rPr>
              <a:t>. </a:t>
            </a:r>
            <a:r>
              <a:rPr sz="28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ЦИНК-</a:t>
            </a: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ФОСФ</a:t>
            </a:r>
            <a:r>
              <a:rPr sz="2800" b="1" spc="4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ТНИ</a:t>
            </a:r>
            <a:endParaRPr sz="2800">
              <a:latin typeface="Times New Roman"/>
              <a:cs typeface="Times New Roman"/>
            </a:endParaRPr>
          </a:p>
          <a:p>
            <a:pPr marL="341180" algn="ctr"/>
            <a:r>
              <a:rPr sz="28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ЦЕМЕНТ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626335"/>
          </a:xfrm>
          <a:prstGeom prst="rect">
            <a:avLst/>
          </a:prstGeom>
        </p:spPr>
        <p:txBody>
          <a:bodyPr vert="horz" wrap="square" lIns="0" tIns="300238" rIns="0" bIns="0" rtlCol="0">
            <a:spAutoFit/>
          </a:bodyPr>
          <a:lstStyle/>
          <a:p>
            <a:pPr marL="207460"/>
            <a:r>
              <a:rPr sz="2100" b="1" dirty="0">
                <a:solidFill>
                  <a:schemeClr val="tx1"/>
                </a:solidFill>
              </a:rPr>
              <a:t>ПРАХ</a:t>
            </a:r>
            <a:endParaRPr sz="210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686435"/>
            <a:ext cx="4723765" cy="43627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601468" indent="-297157">
              <a:lnSpc>
                <a:spcPts val="2244"/>
              </a:lnSpc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Цинк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- </a:t>
            </a:r>
            <a:r>
              <a:rPr sz="2100" b="1">
                <a:solidFill>
                  <a:srgbClr val="FF0000"/>
                </a:solidFill>
                <a:latin typeface="Times New Roman"/>
                <a:cs typeface="Times New Roman"/>
              </a:rPr>
              <a:t>оксид </a:t>
            </a:r>
            <a:r>
              <a:rPr sz="21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Zn</a:t>
            </a:r>
            <a:r>
              <a:rPr lang="sr-Cyrl-ME" sz="2100" b="1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 </a:t>
            </a:r>
            <a:r>
              <a:rPr sz="21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latin typeface="Times New Roman"/>
                <a:cs typeface="Times New Roman"/>
              </a:rPr>
              <a:t>85-</a:t>
            </a:r>
            <a:r>
              <a:rPr sz="2100" b="1" spc="-48" dirty="0">
                <a:latin typeface="Times New Roman"/>
                <a:cs typeface="Times New Roman"/>
              </a:rPr>
              <a:t> </a:t>
            </a:r>
            <a:r>
              <a:rPr sz="2100" b="1" dirty="0">
                <a:latin typeface="Times New Roman"/>
                <a:cs typeface="Times New Roman"/>
              </a:rPr>
              <a:t>98%  </a:t>
            </a:r>
            <a:r>
              <a:rPr sz="2100" b="1" spc="-4" dirty="0">
                <a:latin typeface="Times New Roman"/>
                <a:cs typeface="Times New Roman"/>
              </a:rPr>
              <a:t>(90%)</a:t>
            </a:r>
            <a:endParaRPr sz="2100" b="1">
              <a:latin typeface="Times New Roman"/>
              <a:cs typeface="Times New Roman"/>
            </a:endParaRPr>
          </a:p>
          <a:p>
            <a:pPr marL="308163" indent="-297157">
              <a:lnSpc>
                <a:spcPts val="2370"/>
              </a:lnSpc>
              <a:spcBef>
                <a:spcPts val="217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Магнезијум- оксид МgO</a:t>
            </a:r>
            <a:r>
              <a:rPr sz="2100" b="1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latin typeface="Times New Roman"/>
                <a:cs typeface="Times New Roman"/>
              </a:rPr>
              <a:t>10%</a:t>
            </a:r>
            <a:endParaRPr sz="2100">
              <a:latin typeface="Times New Roman"/>
              <a:cs typeface="Times New Roman"/>
            </a:endParaRPr>
          </a:p>
          <a:p>
            <a:pPr marL="308163">
              <a:lnSpc>
                <a:spcPts val="2370"/>
              </a:lnSpc>
            </a:pPr>
            <a:r>
              <a:rPr sz="2100" dirty="0">
                <a:latin typeface="Times New Roman"/>
                <a:cs typeface="Times New Roman"/>
              </a:rPr>
              <a:t>повећава </a:t>
            </a:r>
            <a:r>
              <a:rPr sz="2100">
                <a:latin typeface="Times New Roman"/>
                <a:cs typeface="Times New Roman"/>
              </a:rPr>
              <a:t>чврстоћу </a:t>
            </a:r>
          </a:p>
          <a:p>
            <a:pPr marL="308163" marR="11556" indent="-297157">
              <a:lnSpc>
                <a:spcPts val="2244"/>
              </a:lnSpc>
              <a:spcBef>
                <a:spcPts val="533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Алуминијум- оксид </a:t>
            </a:r>
            <a:r>
              <a:rPr sz="2100" dirty="0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други 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оксиди </a:t>
            </a:r>
            <a:r>
              <a:rPr sz="2100" dirty="0">
                <a:latin typeface="Times New Roman"/>
                <a:cs typeface="Times New Roman"/>
              </a:rPr>
              <a:t>(SiO, </a:t>
            </a:r>
            <a:r>
              <a:rPr sz="2100" spc="-4" dirty="0">
                <a:latin typeface="Times New Roman"/>
                <a:cs typeface="Times New Roman"/>
              </a:rPr>
              <a:t>CaO </a:t>
            </a:r>
            <a:r>
              <a:rPr sz="2100" dirty="0">
                <a:latin typeface="Times New Roman"/>
                <a:cs typeface="Times New Roman"/>
              </a:rPr>
              <a:t>Bi2O3, </a:t>
            </a:r>
            <a:r>
              <a:rPr sz="2100" spc="-4" dirty="0">
                <a:latin typeface="Times New Roman"/>
                <a:cs typeface="Times New Roman"/>
              </a:rPr>
              <a:t>Al2O3  </a:t>
            </a:r>
            <a:r>
              <a:rPr sz="2100" dirty="0">
                <a:latin typeface="Times New Roman"/>
                <a:cs typeface="Times New Roman"/>
              </a:rPr>
              <a:t>побољшавају </a:t>
            </a:r>
            <a:r>
              <a:rPr sz="2100" spc="-4" dirty="0">
                <a:latin typeface="Times New Roman"/>
                <a:cs typeface="Times New Roman"/>
              </a:rPr>
              <a:t>квалитет и </a:t>
            </a:r>
            <a:r>
              <a:rPr sz="2100" spc="4" dirty="0">
                <a:latin typeface="Times New Roman"/>
                <a:cs typeface="Times New Roman"/>
              </a:rPr>
              <a:t>боју,  </a:t>
            </a:r>
            <a:r>
              <a:rPr sz="2100" dirty="0">
                <a:latin typeface="Times New Roman"/>
                <a:cs typeface="Times New Roman"/>
              </a:rPr>
              <a:t>могу се додати </a:t>
            </a:r>
            <a:r>
              <a:rPr sz="2100">
                <a:latin typeface="Times New Roman"/>
                <a:cs typeface="Times New Roman"/>
              </a:rPr>
              <a:t>једињења</a:t>
            </a:r>
            <a:r>
              <a:rPr sz="2100" spc="-82">
                <a:latin typeface="Times New Roman"/>
                <a:cs typeface="Times New Roman"/>
              </a:rPr>
              <a:t> </a:t>
            </a:r>
            <a:r>
              <a:rPr sz="21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флуора</a:t>
            </a:r>
            <a:r>
              <a:rPr lang="sr-Cyrl-ME" sz="2100" b="1" spc="-9" dirty="0" smtClean="0">
                <a:solidFill>
                  <a:srgbClr val="C00000"/>
                </a:solidFill>
                <a:latin typeface="Times New Roman"/>
                <a:cs typeface="Times New Roman"/>
              </a:rPr>
              <a:t>  </a:t>
            </a:r>
            <a:r>
              <a:rPr sz="2100" smtClean="0">
                <a:latin typeface="Times New Roman"/>
                <a:cs typeface="Times New Roman"/>
              </a:rPr>
              <a:t>-</a:t>
            </a:r>
            <a:r>
              <a:rPr lang="sr-Cyrl-ME" sz="2100" dirty="0" smtClean="0">
                <a:latin typeface="Times New Roman"/>
                <a:cs typeface="Times New Roman"/>
              </a:rPr>
              <a:t> </a:t>
            </a:r>
            <a:r>
              <a:rPr sz="2100" smtClean="0">
                <a:latin typeface="Times New Roman"/>
                <a:cs typeface="Times New Roman"/>
              </a:rPr>
              <a:t>антикариогено</a:t>
            </a:r>
            <a:endParaRPr lang="sr-Cyrl-ME" sz="2100" dirty="0" smtClean="0">
              <a:latin typeface="Times New Roman"/>
              <a:cs typeface="Times New Roman"/>
            </a:endParaRPr>
          </a:p>
          <a:p>
            <a:pPr marL="308163" marR="11556" indent="-297157">
              <a:lnSpc>
                <a:spcPts val="2244"/>
              </a:lnSpc>
              <a:spcBef>
                <a:spcPts val="533"/>
              </a:spcBef>
              <a:tabLst>
                <a:tab pos="307613" algn="l"/>
                <a:tab pos="308163" algn="l"/>
              </a:tabLst>
            </a:pP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25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spc="-4" dirty="0">
                <a:latin typeface="Times New Roman"/>
                <a:cs typeface="Times New Roman"/>
              </a:rPr>
              <a:t>ТЕЧНОСТ</a:t>
            </a:r>
            <a:endParaRPr sz="2100">
              <a:latin typeface="Times New Roman"/>
              <a:cs typeface="Times New Roman"/>
            </a:endParaRPr>
          </a:p>
          <a:p>
            <a:pPr marL="308163" marR="4402" indent="-297157" algn="just">
              <a:lnSpc>
                <a:spcPts val="2244"/>
              </a:lnSpc>
              <a:spcBef>
                <a:spcPts val="533"/>
              </a:spcBef>
              <a:buFont typeface="Times New Roman"/>
              <a:buChar char="•"/>
              <a:tabLst>
                <a:tab pos="308163" algn="l"/>
              </a:tabLst>
            </a:pP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Водени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расатвор</a:t>
            </a:r>
            <a:r>
              <a:rPr sz="2100" b="1" spc="-5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ортофосфорне 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киселине </a:t>
            </a:r>
            <a:r>
              <a:rPr sz="2100" b="1" dirty="0">
                <a:latin typeface="Times New Roman"/>
                <a:cs typeface="Times New Roman"/>
              </a:rPr>
              <a:t>30- 40% </a:t>
            </a:r>
            <a:r>
              <a:rPr sz="2100" spc="9" dirty="0">
                <a:latin typeface="Times New Roman"/>
                <a:cs typeface="Times New Roman"/>
              </a:rPr>
              <a:t>уз </a:t>
            </a:r>
            <a:r>
              <a:rPr sz="2100" dirty="0">
                <a:latin typeface="Times New Roman"/>
                <a:cs typeface="Times New Roman"/>
              </a:rPr>
              <a:t>додатак Al  </a:t>
            </a:r>
            <a:r>
              <a:rPr sz="2100" spc="-4" dirty="0">
                <a:latin typeface="Times New Roman"/>
                <a:cs typeface="Times New Roman"/>
              </a:rPr>
              <a:t>и</a:t>
            </a:r>
            <a:r>
              <a:rPr sz="2100" spc="-9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Zn</a:t>
            </a:r>
            <a:endParaRPr sz="2100">
              <a:latin typeface="Times New Roman"/>
              <a:cs typeface="Times New Roman"/>
            </a:endParaRPr>
          </a:p>
          <a:p>
            <a:pPr marL="308163" marR="376949" indent="-297157">
              <a:lnSpc>
                <a:spcPts val="2244"/>
              </a:lnSpc>
              <a:spcBef>
                <a:spcPts val="503"/>
              </a:spcBef>
              <a:buChar char="•"/>
              <a:tabLst>
                <a:tab pos="307613" algn="l"/>
                <a:tab pos="308163" algn="l"/>
              </a:tabLst>
            </a:pPr>
            <a:r>
              <a:rPr sz="2100">
                <a:latin typeface="Times New Roman"/>
                <a:cs typeface="Times New Roman"/>
              </a:rPr>
              <a:t>Бочице </a:t>
            </a:r>
            <a:r>
              <a:rPr lang="sr-Cyrl-ME" sz="2100" dirty="0" smtClean="0">
                <a:latin typeface="Times New Roman"/>
                <a:cs typeface="Times New Roman"/>
              </a:rPr>
              <a:t>херметички </a:t>
            </a:r>
            <a:r>
              <a:rPr sz="2100" spc="-4" smtClean="0">
                <a:latin typeface="Times New Roman"/>
                <a:cs typeface="Times New Roman"/>
              </a:rPr>
              <a:t>затворене</a:t>
            </a:r>
            <a:r>
              <a:rPr lang="sr-Cyrl-ME" sz="2100" spc="-4" dirty="0" smtClean="0">
                <a:latin typeface="Times New Roman"/>
                <a:cs typeface="Times New Roman"/>
              </a:rPr>
              <a:t>, </a:t>
            </a:r>
            <a:r>
              <a:rPr sz="2100" smtClean="0">
                <a:latin typeface="Times New Roman"/>
                <a:cs typeface="Times New Roman"/>
              </a:rPr>
              <a:t> </a:t>
            </a:r>
            <a:r>
              <a:rPr lang="sr-Cyrl-ME" sz="2100" dirty="0" smtClean="0">
                <a:latin typeface="Times New Roman"/>
                <a:cs typeface="Times New Roman"/>
              </a:rPr>
              <a:t>ваздух и влага </a:t>
            </a:r>
            <a:r>
              <a:rPr sz="2100" smtClean="0">
                <a:latin typeface="Times New Roman"/>
                <a:cs typeface="Times New Roman"/>
              </a:rPr>
              <a:t>утич</a:t>
            </a:r>
            <a:r>
              <a:rPr lang="sr-Cyrl-ME" sz="2100" dirty="0" smtClean="0">
                <a:latin typeface="Times New Roman"/>
                <a:cs typeface="Times New Roman"/>
              </a:rPr>
              <a:t>у</a:t>
            </a:r>
            <a:r>
              <a:rPr sz="2100" spc="-69" smtClean="0">
                <a:latin typeface="Times New Roman"/>
                <a:cs typeface="Times New Roman"/>
              </a:rPr>
              <a:t> </a:t>
            </a:r>
            <a:r>
              <a:rPr sz="2100" smtClean="0">
                <a:latin typeface="Times New Roman"/>
                <a:cs typeface="Times New Roman"/>
              </a:rPr>
              <a:t>на с</a:t>
            </a:r>
            <a:r>
              <a:rPr lang="sr-Cyrl-ME" sz="2100" dirty="0" smtClean="0">
                <a:latin typeface="Times New Roman"/>
                <a:cs typeface="Times New Roman"/>
              </a:rPr>
              <a:t>војства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181601" y="2921000"/>
            <a:ext cx="3962399" cy="2793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43400" y="879038"/>
            <a:ext cx="4881246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indent="1651" algn="ctr"/>
            <a:r>
              <a:rPr sz="2800" b="1" dirty="0">
                <a:solidFill>
                  <a:srgbClr val="FF0000"/>
                </a:solidFill>
              </a:rPr>
              <a:t>РЕАКЦИЈА  </a:t>
            </a:r>
            <a:r>
              <a:rPr sz="2800" b="1" spc="-4" dirty="0">
                <a:solidFill>
                  <a:srgbClr val="FF0000"/>
                </a:solidFill>
              </a:rPr>
              <a:t>ВЕЗИВАЊА  ЦИНК-  </a:t>
            </a:r>
            <a:r>
              <a:rPr sz="2800" b="1" dirty="0">
                <a:solidFill>
                  <a:srgbClr val="FF0000"/>
                </a:solidFill>
              </a:rPr>
              <a:t>ФОСФ</a:t>
            </a:r>
            <a:r>
              <a:rPr sz="2800" b="1" spc="4" dirty="0">
                <a:solidFill>
                  <a:srgbClr val="FF0000"/>
                </a:solidFill>
              </a:rPr>
              <a:t>А</a:t>
            </a:r>
            <a:r>
              <a:rPr sz="2800" b="1" dirty="0">
                <a:solidFill>
                  <a:srgbClr val="FF0000"/>
                </a:solidFill>
              </a:rPr>
              <a:t>ТН</a:t>
            </a:r>
            <a:r>
              <a:rPr sz="2800" b="1" spc="-13" dirty="0">
                <a:solidFill>
                  <a:srgbClr val="FF0000"/>
                </a:solidFill>
              </a:rPr>
              <a:t>О</a:t>
            </a:r>
            <a:r>
              <a:rPr sz="2800" b="1" spc="-4" dirty="0">
                <a:solidFill>
                  <a:srgbClr val="FF0000"/>
                </a:solidFill>
              </a:rPr>
              <a:t>Г  ЦЕМЕНТА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8738" y="1067693"/>
            <a:ext cx="4493262" cy="38472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23663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 smtClean="0">
                <a:latin typeface="Times New Roman"/>
                <a:cs typeface="Times New Roman"/>
              </a:rPr>
              <a:t>Реакција везивања је  процес </a:t>
            </a:r>
            <a:r>
              <a:rPr sz="2400" spc="-4" smtClean="0">
                <a:solidFill>
                  <a:srgbClr val="FF0000"/>
                </a:solidFill>
                <a:latin typeface="Times New Roman"/>
                <a:cs typeface="Times New Roman"/>
              </a:rPr>
              <a:t>спајања</a:t>
            </a:r>
            <a:r>
              <a:rPr lang="sr-Cyrl-ME" sz="24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56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цинк-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оксида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фосфорне  киселине</a:t>
            </a:r>
            <a:r>
              <a:rPr sz="2400" b="1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spc="-4">
                <a:latin typeface="Times New Roman"/>
                <a:cs typeface="Times New Roman"/>
              </a:rPr>
              <a:t>и </a:t>
            </a:r>
            <a:r>
              <a:rPr sz="2400" smtClean="0">
                <a:latin typeface="Times New Roman"/>
                <a:cs typeface="Times New Roman"/>
              </a:rPr>
              <a:t>добија</a:t>
            </a:r>
            <a:r>
              <a:rPr lang="sr-Cyrl-ME" sz="2400" dirty="0" smtClean="0">
                <a:latin typeface="Times New Roman"/>
                <a:cs typeface="Times New Roman"/>
              </a:rPr>
              <a:t>ња</a:t>
            </a:r>
            <a:r>
              <a:rPr sz="2400" spc="-4" smtClean="0">
                <a:latin typeface="Times New Roman"/>
                <a:cs typeface="Times New Roman"/>
              </a:rPr>
              <a:t>  </a:t>
            </a:r>
            <a:r>
              <a:rPr sz="2400" b="1" spc="-9">
                <a:latin typeface="Times New Roman"/>
                <a:cs typeface="Times New Roman"/>
              </a:rPr>
              <a:t>цинк-</a:t>
            </a:r>
            <a:r>
              <a:rPr sz="2400" b="1" spc="-52">
                <a:latin typeface="Times New Roman"/>
                <a:cs typeface="Times New Roman"/>
              </a:rPr>
              <a:t> </a:t>
            </a:r>
            <a:r>
              <a:rPr sz="2400" b="1" spc="-4" smtClean="0">
                <a:latin typeface="Times New Roman"/>
                <a:cs typeface="Times New Roman"/>
              </a:rPr>
              <a:t>фосфат</a:t>
            </a:r>
            <a:r>
              <a:rPr lang="sr-Cyrl-ME" sz="2400" b="1" spc="-4" dirty="0" smtClean="0">
                <a:latin typeface="Times New Roman"/>
                <a:cs typeface="Times New Roman"/>
              </a:rPr>
              <a:t>а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ZnO+H</a:t>
            </a:r>
            <a:r>
              <a:rPr sz="2400" b="1" spc="-4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PO</a:t>
            </a:r>
            <a:r>
              <a:rPr sz="2400" b="1" spc="-4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2400" b="1" spc="-52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+H2O</a:t>
            </a:r>
            <a:endParaRPr sz="2400">
              <a:latin typeface="Times New Roman"/>
              <a:cs typeface="Times New Roman"/>
            </a:endParaRPr>
          </a:p>
          <a:p>
            <a:pPr marL="308163"/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=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Zn</a:t>
            </a:r>
            <a:r>
              <a:rPr sz="2400" b="1" spc="-4" baseline="-25000" smtClean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(PO</a:t>
            </a:r>
            <a:r>
              <a:rPr sz="2400" b="1" spc="-4" baseline="-25000" smtClean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sz="2400" b="1" spc="-4" baseline="-2500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2400" baseline="-250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Чврст материјал је  хетероген и састоји</a:t>
            </a:r>
            <a:r>
              <a:rPr sz="2400" spc="-48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spc="-9" dirty="0">
                <a:solidFill>
                  <a:srgbClr val="0000CC"/>
                </a:solidFill>
                <a:latin typeface="Times New Roman"/>
                <a:cs typeface="Times New Roman"/>
              </a:rPr>
              <a:t>се  </a:t>
            </a:r>
            <a:r>
              <a:rPr sz="2400" spc="-4">
                <a:solidFill>
                  <a:srgbClr val="0000CC"/>
                </a:solidFill>
                <a:latin typeface="Times New Roman"/>
                <a:cs typeface="Times New Roman"/>
              </a:rPr>
              <a:t>од </a:t>
            </a:r>
            <a:r>
              <a:rPr lang="en-US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Zn</a:t>
            </a:r>
            <a:r>
              <a:rPr lang="en-US" sz="2400" b="1" spc="-4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lang="en-US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(PO</a:t>
            </a:r>
            <a:r>
              <a:rPr lang="en-US" sz="2400" b="1" spc="-4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lang="en-US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en-US" sz="2400" b="1" spc="-4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 </a:t>
            </a:r>
            <a:r>
              <a:rPr sz="2400" spc="-4" smtClean="0">
                <a:solidFill>
                  <a:srgbClr val="0000CC"/>
                </a:solidFill>
                <a:latin typeface="Times New Roman"/>
                <a:cs typeface="Times New Roman"/>
              </a:rPr>
              <a:t>матрикса </a:t>
            </a:r>
            <a:r>
              <a:rPr sz="2400" smtClean="0">
                <a:solidFill>
                  <a:srgbClr val="0000CC"/>
                </a:solidFill>
                <a:latin typeface="Times New Roman"/>
                <a:cs typeface="Times New Roman"/>
              </a:rPr>
              <a:t>цинк-</a:t>
            </a:r>
            <a:r>
              <a:rPr sz="2400" spc="-4" smtClean="0">
                <a:solidFill>
                  <a:srgbClr val="0000CC"/>
                </a:solidFill>
                <a:latin typeface="Times New Roman"/>
                <a:cs typeface="Times New Roman"/>
              </a:rPr>
              <a:t>фосфата </a:t>
            </a:r>
            <a:r>
              <a:rPr lang="sr-Cyrl-ME" sz="2400" spc="-4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неизреаговалих  </a:t>
            </a:r>
            <a:r>
              <a:rPr sz="24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честица</a:t>
            </a:r>
            <a:r>
              <a:rPr sz="2400" b="1" spc="-5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ZnO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8201" y="2730500"/>
            <a:ext cx="4495799" cy="29844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2594" y="482812"/>
            <a:ext cx="765810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tabLst>
                <a:tab pos="3920273" algn="l"/>
              </a:tabLst>
            </a:pPr>
            <a:r>
              <a:rPr sz="2800" b="1">
                <a:solidFill>
                  <a:srgbClr val="FF0000"/>
                </a:solidFill>
              </a:rPr>
              <a:t>ВЕ</a:t>
            </a:r>
            <a:r>
              <a:rPr sz="2800" b="1" spc="-13">
                <a:solidFill>
                  <a:srgbClr val="FF0000"/>
                </a:solidFill>
              </a:rPr>
              <a:t>З</a:t>
            </a:r>
            <a:r>
              <a:rPr sz="2800" b="1">
                <a:solidFill>
                  <a:srgbClr val="FF0000"/>
                </a:solidFill>
              </a:rPr>
              <a:t>ИВАЊА</a:t>
            </a:r>
            <a:r>
              <a:rPr sz="2800" b="1" spc="-13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Ц</a:t>
            </a:r>
            <a:r>
              <a:rPr sz="2800" b="1" spc="-13" smtClean="0">
                <a:solidFill>
                  <a:srgbClr val="FF0000"/>
                </a:solidFill>
              </a:rPr>
              <a:t>И</a:t>
            </a:r>
            <a:r>
              <a:rPr sz="2800" b="1" smtClean="0">
                <a:solidFill>
                  <a:srgbClr val="FF0000"/>
                </a:solidFill>
              </a:rPr>
              <a:t>НК</a:t>
            </a:r>
            <a:r>
              <a:rPr lang="sr-Cyrl-ME" sz="2800" b="1" dirty="0" smtClean="0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-</a:t>
            </a:r>
            <a:r>
              <a:rPr lang="sr-Cyrl-ME" sz="2800" b="1" dirty="0" smtClean="0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ФОСФАТН</a:t>
            </a:r>
            <a:r>
              <a:rPr sz="2800" b="1" spc="-13" smtClean="0">
                <a:solidFill>
                  <a:srgbClr val="FF0000"/>
                </a:solidFill>
              </a:rPr>
              <a:t>О</a:t>
            </a:r>
            <a:r>
              <a:rPr sz="2800" b="1" smtClean="0">
                <a:solidFill>
                  <a:srgbClr val="FF0000"/>
                </a:solidFill>
              </a:rPr>
              <a:t>Г</a:t>
            </a:r>
            <a:endParaRPr sz="2800"/>
          </a:p>
          <a:p>
            <a:pPr algn="ctr">
              <a:lnSpc>
                <a:spcPct val="100000"/>
              </a:lnSpc>
            </a:pPr>
            <a:r>
              <a:rPr sz="2800" b="1" spc="-4" dirty="0">
                <a:solidFill>
                  <a:srgbClr val="FF0000"/>
                </a:solidFill>
              </a:rPr>
              <a:t>ЦЕМЕНТА </a:t>
            </a:r>
            <a:r>
              <a:rPr sz="2800" b="1" dirty="0">
                <a:solidFill>
                  <a:srgbClr val="FF0000"/>
                </a:solidFill>
              </a:rPr>
              <a:t>ЗА </a:t>
            </a:r>
            <a:r>
              <a:rPr sz="2800" b="1" spc="-4" dirty="0">
                <a:solidFill>
                  <a:srgbClr val="FF0000"/>
                </a:solidFill>
              </a:rPr>
              <a:t>ЗУБНА</a:t>
            </a:r>
            <a:r>
              <a:rPr sz="2800" b="1" spc="-56" dirty="0">
                <a:solidFill>
                  <a:srgbClr val="FF0000"/>
                </a:solidFill>
              </a:rPr>
              <a:t> </a:t>
            </a:r>
            <a:r>
              <a:rPr sz="2800" b="1" dirty="0">
                <a:solidFill>
                  <a:srgbClr val="FF0000"/>
                </a:solidFill>
              </a:rPr>
              <a:t>ТКИВА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231140" y="1869546"/>
            <a:ext cx="4065270" cy="26750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Цинк фосфатни цемент  остварује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механичку  везу </a:t>
            </a:r>
            <a:r>
              <a:rPr sz="2400" spc="-4" dirty="0">
                <a:latin typeface="Times New Roman"/>
                <a:cs typeface="Times New Roman"/>
              </a:rPr>
              <a:t>са зубним ткивима  и зубним надокнадама</a:t>
            </a:r>
            <a:r>
              <a:rPr sz="2400" spc="-48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и  не представља прави  адхезивни</a:t>
            </a:r>
            <a:r>
              <a:rPr sz="2400" spc="-61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спој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Продире у</a:t>
            </a:r>
            <a:r>
              <a:rPr sz="2400" spc="-48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неравнине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8201" y="2540000"/>
            <a:ext cx="4495799" cy="260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91000" y="879038"/>
            <a:ext cx="4800600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456" marR="4402" indent="-1651" algn="ctr"/>
            <a:r>
              <a:rPr sz="2800" b="1" dirty="0">
                <a:solidFill>
                  <a:srgbClr val="FF0000"/>
                </a:solidFill>
              </a:rPr>
              <a:t>НАЧИН  </a:t>
            </a:r>
            <a:r>
              <a:rPr sz="2800" b="1">
                <a:solidFill>
                  <a:srgbClr val="FF0000"/>
                </a:solidFill>
              </a:rPr>
              <a:t>ПРИПРЕМАЊА  </a:t>
            </a:r>
            <a:r>
              <a:rPr sz="2800" b="1" spc="-4" smtClean="0">
                <a:solidFill>
                  <a:srgbClr val="FF0000"/>
                </a:solidFill>
              </a:rPr>
              <a:t>ЦИНК</a:t>
            </a:r>
            <a:r>
              <a:rPr lang="sr-Cyrl-ME" sz="2800" b="1" spc="-4" dirty="0" smtClean="0">
                <a:solidFill>
                  <a:srgbClr val="FF0000"/>
                </a:solidFill>
              </a:rPr>
              <a:t> </a:t>
            </a:r>
            <a:r>
              <a:rPr sz="2800" b="1" spc="-4" smtClean="0">
                <a:solidFill>
                  <a:srgbClr val="FF0000"/>
                </a:solidFill>
              </a:rPr>
              <a:t>- </a:t>
            </a:r>
            <a:r>
              <a:rPr sz="2800" b="1" dirty="0">
                <a:solidFill>
                  <a:srgbClr val="FF0000"/>
                </a:solidFill>
              </a:rPr>
              <a:t>ФОСФАТНОГ  ЦЕМЕНТА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8738" y="545549"/>
            <a:ext cx="4036061" cy="45217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Char char="•"/>
              <a:tabLst>
                <a:tab pos="307613" algn="l"/>
                <a:tab pos="308163" algn="l"/>
              </a:tabLst>
            </a:pPr>
            <a:r>
              <a:rPr sz="2100" dirty="0">
                <a:latin typeface="Times New Roman"/>
                <a:cs typeface="Times New Roman"/>
              </a:rPr>
              <a:t>Инструменти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100" spc="-4" dirty="0">
                <a:latin typeface="Times New Roman"/>
                <a:cs typeface="Times New Roman"/>
              </a:rPr>
              <a:t>Стаклена</a:t>
            </a:r>
            <a:r>
              <a:rPr sz="2100" spc="-6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плочица</a:t>
            </a:r>
            <a:endParaRPr sz="2100">
              <a:latin typeface="Times New Roman"/>
              <a:cs typeface="Times New Roman"/>
            </a:endParaRPr>
          </a:p>
          <a:p>
            <a:pPr marL="308163" marR="301009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100" dirty="0">
                <a:latin typeface="Times New Roman"/>
                <a:cs typeface="Times New Roman"/>
              </a:rPr>
              <a:t>Шпатула од</a:t>
            </a:r>
            <a:r>
              <a:rPr sz="2100" spc="-78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нерђајућег  челика</a:t>
            </a:r>
            <a:endParaRPr sz="2100">
              <a:latin typeface="Times New Roman"/>
              <a:cs typeface="Times New Roman"/>
            </a:endParaRPr>
          </a:p>
          <a:p>
            <a:pPr marL="308163" marR="26414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dirty="0">
                <a:latin typeface="Times New Roman"/>
                <a:cs typeface="Times New Roman"/>
              </a:rPr>
              <a:t>Додају се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мање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порције  </a:t>
            </a:r>
            <a:r>
              <a:rPr sz="2100" dirty="0">
                <a:solidFill>
                  <a:srgbClr val="FF0000"/>
                </a:solidFill>
                <a:latin typeface="Times New Roman"/>
                <a:cs typeface="Times New Roman"/>
              </a:rPr>
              <a:t>праха </a:t>
            </a:r>
            <a:r>
              <a:rPr sz="2100" dirty="0">
                <a:latin typeface="Times New Roman"/>
                <a:cs typeface="Times New Roman"/>
              </a:rPr>
              <a:t>у течност</a:t>
            </a:r>
            <a:r>
              <a:rPr sz="2100" spc="-91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поступно  </a:t>
            </a:r>
            <a:r>
              <a:rPr sz="2100" spc="-4" dirty="0">
                <a:latin typeface="Times New Roman"/>
                <a:cs typeface="Times New Roman"/>
              </a:rPr>
              <a:t>и </a:t>
            </a:r>
            <a:r>
              <a:rPr sz="2100" dirty="0">
                <a:latin typeface="Times New Roman"/>
                <a:cs typeface="Times New Roman"/>
              </a:rPr>
              <a:t>мешају 15 – 20 сек - 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постепено се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засићује  </a:t>
            </a:r>
            <a:r>
              <a:rPr sz="2100" dirty="0">
                <a:latin typeface="Times New Roman"/>
                <a:cs typeface="Times New Roman"/>
              </a:rPr>
              <a:t>киселина</a:t>
            </a:r>
            <a:endParaRPr sz="21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100" dirty="0">
                <a:latin typeface="Times New Roman"/>
                <a:cs typeface="Times New Roman"/>
              </a:rPr>
              <a:t>Укупно </a:t>
            </a:r>
            <a:r>
              <a:rPr sz="2100">
                <a:solidFill>
                  <a:srgbClr val="FF0000"/>
                </a:solidFill>
                <a:latin typeface="Times New Roman"/>
                <a:cs typeface="Times New Roman"/>
              </a:rPr>
              <a:t>време </a:t>
            </a:r>
            <a:r>
              <a:rPr sz="2100" b="1" smtClean="0">
                <a:solidFill>
                  <a:srgbClr val="FF0000"/>
                </a:solidFill>
                <a:latin typeface="Times New Roman"/>
                <a:cs typeface="Times New Roman"/>
              </a:rPr>
              <a:t>мешања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1,5</a:t>
            </a:r>
            <a:r>
              <a:rPr sz="2100" b="1" spc="-9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мин</a:t>
            </a:r>
            <a:endParaRPr sz="21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170590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Затворене бочице </a:t>
            </a:r>
            <a:r>
              <a:rPr sz="2100" dirty="0">
                <a:latin typeface="Times New Roman"/>
                <a:cs typeface="Times New Roman"/>
              </a:rPr>
              <a:t>да</a:t>
            </a:r>
            <a:r>
              <a:rPr sz="2100" spc="-95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не  би ни прах ни </a:t>
            </a:r>
            <a:r>
              <a:rPr sz="2100" spc="-4" dirty="0">
                <a:latin typeface="Times New Roman"/>
                <a:cs typeface="Times New Roman"/>
              </a:rPr>
              <a:t>течност  </a:t>
            </a:r>
            <a:r>
              <a:rPr sz="2100" dirty="0">
                <a:latin typeface="Times New Roman"/>
                <a:cs typeface="Times New Roman"/>
              </a:rPr>
              <a:t>били у </a:t>
            </a:r>
            <a:r>
              <a:rPr sz="2100" spc="-4" dirty="0">
                <a:latin typeface="Times New Roman"/>
                <a:cs typeface="Times New Roman"/>
              </a:rPr>
              <a:t>контакту </a:t>
            </a:r>
            <a:r>
              <a:rPr sz="2100" dirty="0">
                <a:latin typeface="Times New Roman"/>
                <a:cs typeface="Times New Roman"/>
              </a:rPr>
              <a:t>са  ваздухом </a:t>
            </a:r>
            <a:r>
              <a:rPr sz="2100" spc="-4" dirty="0">
                <a:latin typeface="Times New Roman"/>
                <a:cs typeface="Times New Roman"/>
              </a:rPr>
              <a:t>или</a:t>
            </a:r>
            <a:r>
              <a:rPr sz="2100" spc="-78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влагом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191001" y="3111501"/>
            <a:ext cx="4952999" cy="2603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2772" name="Picture 4" descr="Image result for IMAGES PHOSPHATE CE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3593" y="2477100"/>
            <a:ext cx="4980407" cy="327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938258"/>
          </a:xfrm>
          <a:prstGeom prst="rect">
            <a:avLst/>
          </a:prstGeom>
        </p:spPr>
        <p:txBody>
          <a:bodyPr vert="horz" wrap="square" lIns="0" tIns="197664" rIns="0" bIns="0" rtlCol="0">
            <a:spAutoFit/>
          </a:bodyPr>
          <a:lstStyle/>
          <a:p>
            <a:pPr marL="815530" marR="4402" indent="-212963" algn="ctr"/>
            <a:r>
              <a:rPr lang="sr-Cyrl-ME" b="1" dirty="0" smtClean="0">
                <a:solidFill>
                  <a:schemeClr val="tx1"/>
                </a:solidFill>
              </a:rPr>
              <a:t>УСЛОВИ  КОЈЕ </a:t>
            </a:r>
            <a:r>
              <a:rPr b="1" smtClean="0">
                <a:solidFill>
                  <a:schemeClr val="tx1"/>
                </a:solidFill>
              </a:rPr>
              <a:t>ЦЕМЕНТНИ </a:t>
            </a:r>
            <a:r>
              <a:rPr b="1">
                <a:solidFill>
                  <a:schemeClr val="tx1"/>
                </a:solidFill>
              </a:rPr>
              <a:t>МАТЕРИЈАЛИ </a:t>
            </a:r>
            <a:r>
              <a:rPr lang="sr-Cyrl-ME" b="1" dirty="0" smtClean="0">
                <a:solidFill>
                  <a:schemeClr val="tx1"/>
                </a:solidFill>
              </a:rPr>
              <a:t/>
            </a:r>
            <a:br>
              <a:rPr lang="sr-Cyrl-ME" b="1" dirty="0" smtClean="0">
                <a:solidFill>
                  <a:schemeClr val="tx1"/>
                </a:solidFill>
              </a:rPr>
            </a:br>
            <a:r>
              <a:rPr b="1" smtClean="0">
                <a:solidFill>
                  <a:schemeClr val="tx1"/>
                </a:solidFill>
              </a:rPr>
              <a:t>ТРЕБА</a:t>
            </a:r>
            <a:r>
              <a:rPr b="1" spc="-91" smtClean="0">
                <a:solidFill>
                  <a:schemeClr val="tx1"/>
                </a:solidFill>
              </a:rPr>
              <a:t> </a:t>
            </a:r>
            <a:r>
              <a:rPr lang="sr-Cyrl-ME" b="1" spc="-91" dirty="0" smtClean="0">
                <a:solidFill>
                  <a:schemeClr val="tx1"/>
                </a:solidFill>
              </a:rPr>
              <a:t> </a:t>
            </a:r>
            <a:r>
              <a:rPr b="1" smtClean="0">
                <a:solidFill>
                  <a:schemeClr val="tx1"/>
                </a:solidFill>
              </a:rPr>
              <a:t>ДА  </a:t>
            </a:r>
            <a:r>
              <a:rPr b="1">
                <a:solidFill>
                  <a:schemeClr val="tx1"/>
                </a:solidFill>
              </a:rPr>
              <a:t>ИСПУЊАВАЈУ </a:t>
            </a:r>
            <a:r>
              <a:rPr lang="sr-Cyrl-ME" b="1" dirty="0" smtClean="0">
                <a:solidFill>
                  <a:schemeClr val="tx1"/>
                </a:solidFill>
              </a:rPr>
              <a:t>СУ </a:t>
            </a:r>
            <a:r>
              <a:rPr b="1" smtClean="0">
                <a:solidFill>
                  <a:schemeClr val="tx1"/>
                </a:solidFill>
              </a:rPr>
              <a:t>СЛЕДЕЋ</a:t>
            </a:r>
            <a:r>
              <a:rPr lang="sr-Cyrl-ME" b="1" dirty="0" smtClean="0">
                <a:solidFill>
                  <a:schemeClr val="tx1"/>
                </a:solidFill>
              </a:rPr>
              <a:t>И</a:t>
            </a:r>
            <a:r>
              <a:rPr b="1" smtClean="0">
                <a:solidFill>
                  <a:schemeClr val="tx1"/>
                </a:solidFill>
              </a:rPr>
              <a:t>: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4541" y="1362921"/>
            <a:ext cx="7695565" cy="37061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Char char="•"/>
              <a:tabLst>
                <a:tab pos="308163" algn="l"/>
                <a:tab pos="308713" algn="l"/>
              </a:tabLst>
            </a:pPr>
            <a:r>
              <a:rPr sz="2100" dirty="0">
                <a:latin typeface="Times New Roman"/>
                <a:cs typeface="Times New Roman"/>
              </a:rPr>
              <a:t>Да су нетоксични, </a:t>
            </a:r>
            <a:r>
              <a:rPr sz="2100" spc="-4" dirty="0">
                <a:latin typeface="Times New Roman"/>
                <a:cs typeface="Times New Roman"/>
              </a:rPr>
              <a:t>неиритaтивни,</a:t>
            </a:r>
            <a:r>
              <a:rPr sz="2100" spc="30" dirty="0">
                <a:latin typeface="Times New Roman"/>
                <a:cs typeface="Times New Roman"/>
              </a:rPr>
              <a:t>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биокомпатибилни</a:t>
            </a:r>
            <a:endParaRPr sz="21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8163" algn="l"/>
                <a:tab pos="308713" algn="l"/>
              </a:tabLst>
            </a:pPr>
            <a:r>
              <a:rPr sz="2100" dirty="0">
                <a:latin typeface="Times New Roman"/>
                <a:cs typeface="Times New Roman"/>
              </a:rPr>
              <a:t>Да</a:t>
            </a:r>
            <a:r>
              <a:rPr sz="210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штите пулпу </a:t>
            </a:r>
            <a:r>
              <a:rPr sz="2100" dirty="0">
                <a:latin typeface="Times New Roman"/>
                <a:cs typeface="Times New Roman"/>
              </a:rPr>
              <a:t>од термичких,хемијских,</a:t>
            </a:r>
            <a:r>
              <a:rPr sz="2100" spc="-9" dirty="0">
                <a:latin typeface="Times New Roman"/>
                <a:cs typeface="Times New Roman"/>
              </a:rPr>
              <a:t> </a:t>
            </a:r>
            <a:r>
              <a:rPr sz="2100" spc="-4" dirty="0">
                <a:latin typeface="Times New Roman"/>
                <a:cs typeface="Times New Roman"/>
              </a:rPr>
              <a:t>инфективних</a:t>
            </a:r>
            <a:endParaRPr sz="2100">
              <a:latin typeface="Times New Roman"/>
              <a:cs typeface="Times New Roman"/>
            </a:endParaRPr>
          </a:p>
          <a:p>
            <a:pPr marL="308163"/>
            <a:r>
              <a:rPr sz="2100" dirty="0">
                <a:latin typeface="Times New Roman"/>
                <a:cs typeface="Times New Roman"/>
              </a:rPr>
              <a:t>надражаја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8163" algn="l"/>
                <a:tab pos="308713" algn="l"/>
              </a:tabLst>
            </a:pPr>
            <a:r>
              <a:rPr sz="2100" spc="-4" dirty="0">
                <a:latin typeface="Times New Roman"/>
                <a:cs typeface="Times New Roman"/>
              </a:rPr>
              <a:t>Да </a:t>
            </a:r>
            <a:r>
              <a:rPr sz="2100" dirty="0">
                <a:latin typeface="Times New Roman"/>
                <a:cs typeface="Times New Roman"/>
              </a:rPr>
              <a:t>делују</a:t>
            </a:r>
            <a:r>
              <a:rPr sz="2100" spc="-39" dirty="0">
                <a:latin typeface="Times New Roman"/>
                <a:cs typeface="Times New Roman"/>
              </a:rPr>
              <a:t>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бактериостатички</a:t>
            </a:r>
            <a:endParaRPr sz="21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8163" algn="l"/>
                <a:tab pos="308713" algn="l"/>
              </a:tabLst>
            </a:pPr>
            <a:r>
              <a:rPr sz="2100" dirty="0">
                <a:latin typeface="Times New Roman"/>
                <a:cs typeface="Times New Roman"/>
              </a:rPr>
              <a:t>Да су</a:t>
            </a:r>
            <a:r>
              <a:rPr sz="2100" spc="-74" dirty="0">
                <a:latin typeface="Times New Roman"/>
                <a:cs typeface="Times New Roman"/>
              </a:rPr>
              <a:t> </a:t>
            </a:r>
            <a:r>
              <a:rPr sz="21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флуидни</a:t>
            </a:r>
            <a:endParaRPr sz="21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8163" algn="l"/>
                <a:tab pos="308713" algn="l"/>
              </a:tabLst>
            </a:pPr>
            <a:r>
              <a:rPr sz="2100" dirty="0">
                <a:latin typeface="Times New Roman"/>
                <a:cs typeface="Times New Roman"/>
              </a:rPr>
              <a:t>Да остварују добру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везу</a:t>
            </a:r>
            <a:r>
              <a:rPr sz="2100" b="1" dirty="0">
                <a:solidFill>
                  <a:srgbClr val="CC00CC"/>
                </a:solidFill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са зубним </a:t>
            </a:r>
            <a:r>
              <a:rPr sz="2100" spc="-4" dirty="0">
                <a:latin typeface="Times New Roman"/>
                <a:cs typeface="Times New Roman"/>
              </a:rPr>
              <a:t>ткивима</a:t>
            </a:r>
            <a:r>
              <a:rPr sz="2100" spc="-74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и</a:t>
            </a:r>
            <a:endParaRPr sz="2100">
              <a:latin typeface="Times New Roman"/>
              <a:cs typeface="Times New Roman"/>
            </a:endParaRPr>
          </a:p>
          <a:p>
            <a:pPr marL="308163"/>
            <a:r>
              <a:rPr sz="2100" dirty="0">
                <a:latin typeface="Times New Roman"/>
                <a:cs typeface="Times New Roman"/>
              </a:rPr>
              <a:t>материјалима (порцелан,</a:t>
            </a:r>
            <a:r>
              <a:rPr sz="2100" spc="-108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метал)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8163" algn="l"/>
                <a:tab pos="308713" algn="l"/>
              </a:tabLst>
            </a:pPr>
            <a:r>
              <a:rPr sz="2100" dirty="0">
                <a:latin typeface="Times New Roman"/>
                <a:cs typeface="Times New Roman"/>
              </a:rPr>
              <a:t>Да </a:t>
            </a:r>
            <a:r>
              <a:rPr sz="2100">
                <a:latin typeface="Times New Roman"/>
                <a:cs typeface="Times New Roman"/>
              </a:rPr>
              <a:t>поседују </a:t>
            </a:r>
            <a:r>
              <a:rPr sz="2100" smtClean="0">
                <a:latin typeface="Times New Roman"/>
                <a:cs typeface="Times New Roman"/>
              </a:rPr>
              <a:t>добр</a:t>
            </a:r>
            <a:r>
              <a:rPr lang="sr-Cyrl-ME" sz="2100" dirty="0" smtClean="0">
                <a:latin typeface="Times New Roman"/>
                <a:cs typeface="Times New Roman"/>
              </a:rPr>
              <a:t>А</a:t>
            </a:r>
            <a:r>
              <a:rPr sz="2100" smtClean="0">
                <a:latin typeface="Times New Roman"/>
                <a:cs typeface="Times New Roman"/>
              </a:rPr>
              <a:t> </a:t>
            </a:r>
            <a:r>
              <a:rPr sz="2100" b="1" smtClean="0">
                <a:solidFill>
                  <a:srgbClr val="FF0000"/>
                </a:solidFill>
                <a:latin typeface="Times New Roman"/>
                <a:cs typeface="Times New Roman"/>
              </a:rPr>
              <a:t>механичк</a:t>
            </a:r>
            <a:r>
              <a:rPr lang="sr-Cyrl-ME" sz="21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 својства</a:t>
            </a:r>
            <a:endParaRPr sz="21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8163" algn="l"/>
                <a:tab pos="308713" algn="l"/>
              </a:tabLst>
            </a:pPr>
            <a:r>
              <a:rPr sz="2100" dirty="0">
                <a:latin typeface="Times New Roman"/>
                <a:cs typeface="Times New Roman"/>
              </a:rPr>
              <a:t>Да </a:t>
            </a:r>
            <a:r>
              <a:rPr sz="2100">
                <a:latin typeface="Times New Roman"/>
                <a:cs typeface="Times New Roman"/>
              </a:rPr>
              <a:t>су </a:t>
            </a:r>
            <a:r>
              <a:rPr sz="21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нерастворљиви</a:t>
            </a:r>
            <a:r>
              <a:rPr lang="sr-Cyrl-ME" sz="2100" b="1" spc="-4" dirty="0" smtClean="0">
                <a:solidFill>
                  <a:srgbClr val="CC00CC"/>
                </a:solidFill>
                <a:latin typeface="Times New Roman"/>
                <a:cs typeface="Times New Roman"/>
              </a:rPr>
              <a:t> </a:t>
            </a:r>
            <a:r>
              <a:rPr lang="sr-Cyrl-ME" sz="2100" spc="-4" dirty="0" smtClean="0">
                <a:latin typeface="Times New Roman"/>
                <a:cs typeface="Times New Roman"/>
              </a:rPr>
              <a:t>у оралним флуидима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Транспарентни</a:t>
            </a:r>
            <a:r>
              <a:rPr sz="2100" b="1" spc="-4" dirty="0">
                <a:solidFill>
                  <a:srgbClr val="CC00CC"/>
                </a:solidFill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за керамичке</a:t>
            </a:r>
            <a:r>
              <a:rPr sz="2100" spc="-22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надокнаде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91201" y="38100"/>
            <a:ext cx="319875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algn="ctr"/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ВРЕМЕ 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ВЕ</a:t>
            </a:r>
            <a:r>
              <a:rPr sz="3200" b="1" spc="4" smtClean="0">
                <a:solidFill>
                  <a:srgbClr val="FF0000"/>
                </a:solidFill>
                <a:latin typeface="Times New Roman"/>
                <a:cs typeface="Times New Roman"/>
              </a:rPr>
              <a:t>З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ИВА</a:t>
            </a:r>
            <a:r>
              <a:rPr sz="3200" b="1" spc="4" smtClean="0">
                <a:solidFill>
                  <a:srgbClr val="FF0000"/>
                </a:solidFill>
                <a:latin typeface="Times New Roman"/>
                <a:cs typeface="Times New Roman"/>
              </a:rPr>
              <a:t>ЊА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40" y="187523"/>
            <a:ext cx="4402455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Char char="•"/>
              <a:tabLst>
                <a:tab pos="307613" algn="l"/>
                <a:tab pos="308163" algn="l"/>
              </a:tabLst>
            </a:pPr>
            <a:r>
              <a:rPr sz="2000" dirty="0">
                <a:solidFill>
                  <a:schemeClr val="tx1"/>
                </a:solidFill>
              </a:rPr>
              <a:t>У </a:t>
            </a:r>
            <a:r>
              <a:rPr sz="2000" spc="-4" dirty="0">
                <a:solidFill>
                  <a:schemeClr val="tx1"/>
                </a:solidFill>
              </a:rPr>
              <a:t>зависности </a:t>
            </a:r>
            <a:r>
              <a:rPr sz="2000" dirty="0">
                <a:solidFill>
                  <a:schemeClr val="tx1"/>
                </a:solidFill>
              </a:rPr>
              <a:t>од</a:t>
            </a:r>
            <a:r>
              <a:rPr sz="2000" spc="-4" dirty="0">
                <a:solidFill>
                  <a:schemeClr val="tx1"/>
                </a:solidFill>
              </a:rPr>
              <a:t> </a:t>
            </a:r>
            <a:r>
              <a:rPr sz="2000" b="1" spc="-4" dirty="0">
                <a:solidFill>
                  <a:schemeClr val="tx1"/>
                </a:solidFill>
              </a:rPr>
              <a:t>произвођача</a:t>
            </a:r>
            <a:r>
              <a:rPr sz="2000" spc="-4" dirty="0">
                <a:solidFill>
                  <a:schemeClr val="tx1"/>
                </a:solidFill>
              </a:rPr>
              <a:t>:</a:t>
            </a:r>
            <a:endParaRPr sz="2000">
              <a:solidFill>
                <a:schemeClr val="tx1"/>
              </a:solidFill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620340"/>
            <a:ext cx="6512559" cy="41421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0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Време </a:t>
            </a:r>
            <a:r>
              <a:rPr sz="2000" spc="-4" dirty="0">
                <a:solidFill>
                  <a:srgbClr val="FF0000"/>
                </a:solidFill>
                <a:latin typeface="Times New Roman"/>
                <a:cs typeface="Times New Roman"/>
              </a:rPr>
              <a:t>везивања </a:t>
            </a:r>
            <a:r>
              <a:rPr sz="2000" dirty="0">
                <a:latin typeface="Times New Roman"/>
                <a:cs typeface="Times New Roman"/>
              </a:rPr>
              <a:t>је</a:t>
            </a:r>
            <a:r>
              <a:rPr sz="200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2,5 -3 мин </a:t>
            </a:r>
            <a:r>
              <a:rPr sz="200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2000" smtClean="0">
                <a:solidFill>
                  <a:srgbClr val="FF0000"/>
                </a:solidFill>
                <a:latin typeface="Times New Roman"/>
                <a:cs typeface="Times New Roman"/>
              </a:rPr>
              <a:t>37</a:t>
            </a:r>
            <a:r>
              <a:rPr lang="sr-Cyrl-ME" sz="2000" b="1" spc="-39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r>
              <a:rPr sz="2000" smtClean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endParaRPr sz="20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466647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000" dirty="0">
                <a:latin typeface="Times New Roman"/>
                <a:cs typeface="Times New Roman"/>
              </a:rPr>
              <a:t>Зависи од начина синтеровања -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b="1" spc="-4" dirty="0">
                <a:latin typeface="Times New Roman"/>
                <a:cs typeface="Times New Roman"/>
              </a:rPr>
              <a:t>припреме  </a:t>
            </a:r>
            <a:r>
              <a:rPr sz="2000" b="1" dirty="0">
                <a:latin typeface="Times New Roman"/>
                <a:cs typeface="Times New Roman"/>
              </a:rPr>
              <a:t>честица</a:t>
            </a:r>
            <a:endParaRPr sz="20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000" b="1" spc="-4" dirty="0">
                <a:latin typeface="Times New Roman"/>
                <a:cs typeface="Times New Roman"/>
              </a:rPr>
              <a:t>Величине </a:t>
            </a:r>
            <a:r>
              <a:rPr sz="2000" b="1" dirty="0">
                <a:latin typeface="Times New Roman"/>
                <a:cs typeface="Times New Roman"/>
              </a:rPr>
              <a:t>честица </a:t>
            </a:r>
            <a:r>
              <a:rPr sz="2000" dirty="0">
                <a:latin typeface="Times New Roman"/>
                <a:cs typeface="Times New Roman"/>
              </a:rPr>
              <a:t>праха (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ситније –</a:t>
            </a:r>
            <a:r>
              <a:rPr sz="200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брже</a:t>
            </a:r>
            <a:endParaRPr sz="20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/>
            <a:r>
              <a:rPr sz="2000" dirty="0">
                <a:latin typeface="Times New Roman"/>
                <a:cs typeface="Times New Roman"/>
              </a:rPr>
              <a:t>очвршћавање,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крупније –</a:t>
            </a:r>
            <a:r>
              <a:rPr sz="2000" spc="-9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спорије</a:t>
            </a:r>
            <a:r>
              <a:rPr sz="2000" dirty="0"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  <a:p>
            <a:pPr marL="308163" marR="413268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000" dirty="0">
                <a:latin typeface="Times New Roman"/>
                <a:cs typeface="Times New Roman"/>
              </a:rPr>
              <a:t>Од састава </a:t>
            </a:r>
            <a:r>
              <a:rPr sz="2000" b="1" dirty="0">
                <a:latin typeface="Times New Roman"/>
                <a:cs typeface="Times New Roman"/>
              </a:rPr>
              <a:t>течне </a:t>
            </a:r>
            <a:r>
              <a:rPr sz="2000" b="1" spc="-4" dirty="0">
                <a:latin typeface="Times New Roman"/>
                <a:cs typeface="Times New Roman"/>
              </a:rPr>
              <a:t>компоненте </a:t>
            </a:r>
            <a:r>
              <a:rPr sz="2000" dirty="0">
                <a:latin typeface="Times New Roman"/>
                <a:cs typeface="Times New Roman"/>
              </a:rPr>
              <a:t>уколико</a:t>
            </a:r>
            <a:r>
              <a:rPr sz="2000" spc="-56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има  </a:t>
            </a:r>
            <a:r>
              <a:rPr sz="2000" spc="-4" dirty="0">
                <a:solidFill>
                  <a:srgbClr val="FF0000"/>
                </a:solidFill>
                <a:latin typeface="Times New Roman"/>
                <a:cs typeface="Times New Roman"/>
              </a:rPr>
              <a:t>више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воде брже</a:t>
            </a:r>
            <a:r>
              <a:rPr sz="2000" spc="-3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4" dirty="0">
                <a:solidFill>
                  <a:srgbClr val="FF0000"/>
                </a:solidFill>
                <a:latin typeface="Times New Roman"/>
                <a:cs typeface="Times New Roman"/>
              </a:rPr>
              <a:t>везивање</a:t>
            </a:r>
            <a:endParaRPr sz="20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У </a:t>
            </a:r>
            <a:r>
              <a:rPr sz="2000" spc="-4" dirty="0">
                <a:solidFill>
                  <a:srgbClr val="FF0000"/>
                </a:solidFill>
                <a:latin typeface="Times New Roman"/>
                <a:cs typeface="Times New Roman"/>
              </a:rPr>
              <a:t>зависности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од </a:t>
            </a:r>
            <a:r>
              <a:rPr sz="20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терапеута</a:t>
            </a:r>
            <a:r>
              <a:rPr sz="2000" spc="-4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sz="20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000" dirty="0">
                <a:latin typeface="Times New Roman"/>
                <a:cs typeface="Times New Roman"/>
              </a:rPr>
              <a:t>Од </a:t>
            </a:r>
            <a:r>
              <a:rPr sz="2000" b="1" spc="-4" dirty="0">
                <a:latin typeface="Times New Roman"/>
                <a:cs typeface="Times New Roman"/>
              </a:rPr>
              <a:t>температуре средине </a:t>
            </a:r>
            <a:r>
              <a:rPr sz="2000" dirty="0">
                <a:latin typeface="Times New Roman"/>
                <a:cs typeface="Times New Roman"/>
              </a:rPr>
              <a:t>(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виша</a:t>
            </a:r>
            <a:r>
              <a:rPr sz="2000" spc="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температура</a:t>
            </a:r>
            <a:endParaRPr sz="20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/>
            <a:r>
              <a:rPr sz="2000">
                <a:solidFill>
                  <a:srgbClr val="FF0000"/>
                </a:solidFill>
                <a:latin typeface="Times New Roman"/>
                <a:cs typeface="Times New Roman"/>
              </a:rPr>
              <a:t>убрзава </a:t>
            </a:r>
            <a:r>
              <a:rPr sz="2000" smtClean="0">
                <a:solidFill>
                  <a:srgbClr val="FF0000"/>
                </a:solidFill>
                <a:latin typeface="Times New Roman"/>
                <a:cs typeface="Times New Roman"/>
              </a:rPr>
              <a:t>везивање</a:t>
            </a:r>
            <a:r>
              <a:rPr lang="sr-Cyrl-ME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- </a:t>
            </a:r>
            <a:r>
              <a:rPr sz="2000" dirty="0">
                <a:latin typeface="Times New Roman"/>
                <a:cs typeface="Times New Roman"/>
              </a:rPr>
              <a:t>хлађење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плочице)</a:t>
            </a:r>
            <a:endParaRPr sz="20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000" b="1" dirty="0">
                <a:latin typeface="Times New Roman"/>
                <a:cs typeface="Times New Roman"/>
              </a:rPr>
              <a:t>Однос </a:t>
            </a:r>
            <a:r>
              <a:rPr sz="2000" b="1" spc="-4" dirty="0">
                <a:latin typeface="Times New Roman"/>
                <a:cs typeface="Times New Roman"/>
              </a:rPr>
              <a:t>праха и течности </a:t>
            </a:r>
            <a:r>
              <a:rPr sz="2000" dirty="0">
                <a:latin typeface="Times New Roman"/>
                <a:cs typeface="Times New Roman"/>
              </a:rPr>
              <a:t>(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ређи цемент</a:t>
            </a:r>
            <a:r>
              <a:rPr sz="20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спорије  се везује, не </a:t>
            </a:r>
            <a:r>
              <a:rPr sz="2000">
                <a:latin typeface="Times New Roman"/>
                <a:cs typeface="Times New Roman"/>
              </a:rPr>
              <a:t>поседује </a:t>
            </a:r>
            <a:r>
              <a:rPr sz="2000" smtClean="0">
                <a:latin typeface="Times New Roman"/>
                <a:cs typeface="Times New Roman"/>
              </a:rPr>
              <a:t>механичк</a:t>
            </a:r>
            <a:r>
              <a:rPr lang="sr-Cyrl-ME" sz="2000" dirty="0" smtClean="0">
                <a:latin typeface="Times New Roman"/>
                <a:cs typeface="Times New Roman"/>
              </a:rPr>
              <a:t>а</a:t>
            </a:r>
            <a:r>
              <a:rPr sz="2000" smtClean="0">
                <a:latin typeface="Times New Roman"/>
                <a:cs typeface="Times New Roman"/>
              </a:rPr>
              <a:t> </a:t>
            </a:r>
            <a:r>
              <a:rPr sz="2000" spc="-4">
                <a:latin typeface="Times New Roman"/>
                <a:cs typeface="Times New Roman"/>
              </a:rPr>
              <a:t>и</a:t>
            </a:r>
            <a:r>
              <a:rPr sz="2000" spc="-134">
                <a:latin typeface="Times New Roman"/>
                <a:cs typeface="Times New Roman"/>
              </a:rPr>
              <a:t> </a:t>
            </a:r>
            <a:r>
              <a:rPr sz="2000" smtClean="0">
                <a:latin typeface="Times New Roman"/>
                <a:cs typeface="Times New Roman"/>
              </a:rPr>
              <a:t>биолошк</a:t>
            </a:r>
            <a:r>
              <a:rPr lang="sr-Cyrl-ME" sz="2000" dirty="0" smtClean="0">
                <a:latin typeface="Times New Roman"/>
                <a:cs typeface="Times New Roman"/>
              </a:rPr>
              <a:t>а својства –</a:t>
            </a:r>
            <a:r>
              <a:rPr lang="sr-Cyrl-ME" sz="20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</a:p>
          <a:p>
            <a:pPr marL="308163" marR="4402" indent="-297157">
              <a:spcBef>
                <a:spcPts val="498"/>
              </a:spcBef>
              <a:tabLst>
                <a:tab pos="307613" algn="l"/>
                <a:tab pos="308163" algn="l"/>
              </a:tabLst>
            </a:pPr>
            <a:r>
              <a:rPr lang="sr-Cyrl-ME" sz="20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     </a:t>
            </a:r>
            <a:r>
              <a:rPr lang="sr-Cyrl-ME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штетно деловање </a:t>
            </a:r>
            <a:r>
              <a:rPr lang="sr-Cyrl-ME" sz="2000" dirty="0" smtClean="0">
                <a:latin typeface="Times New Roman"/>
                <a:cs typeface="Times New Roman"/>
              </a:rPr>
              <a:t>резидуалне фосфорне киселине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40" y="4838700"/>
            <a:ext cx="666432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62733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000" b="1" spc="-4" smtClean="0">
                <a:latin typeface="Times New Roman"/>
                <a:cs typeface="Times New Roman"/>
              </a:rPr>
              <a:t>Ритам </a:t>
            </a:r>
            <a:r>
              <a:rPr sz="2000" b="1" spc="-4" dirty="0">
                <a:latin typeface="Times New Roman"/>
                <a:cs typeface="Times New Roman"/>
              </a:rPr>
              <a:t>припреме </a:t>
            </a:r>
            <a:r>
              <a:rPr sz="2000" dirty="0">
                <a:latin typeface="Times New Roman"/>
                <a:cs typeface="Times New Roman"/>
              </a:rPr>
              <a:t>–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очвршћавање</a:t>
            </a:r>
            <a:r>
              <a:rPr sz="200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је</a:t>
            </a:r>
            <a:r>
              <a:rPr sz="200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спорије</a:t>
            </a:r>
            <a:r>
              <a:rPr sz="2000" spc="-22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imes New Roman"/>
                <a:cs typeface="Times New Roman"/>
              </a:rPr>
              <a:t>ако  се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прах спорије</a:t>
            </a:r>
            <a:r>
              <a:rPr sz="2000" spc="-10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додаје</a:t>
            </a:r>
            <a:endParaRPr sz="20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31748" name="Picture 4" descr="Image result for IMAGES PHOSPHATE CEMENT"/>
          <p:cNvPicPr>
            <a:picLocks noChangeAspect="1" noChangeArrowheads="1"/>
          </p:cNvPicPr>
          <p:nvPr/>
        </p:nvPicPr>
        <p:blipFill>
          <a:blip r:embed="rId2" cstate="print"/>
          <a:srcRect b="12273"/>
          <a:stretch>
            <a:fillRect/>
          </a:stretch>
        </p:blipFill>
        <p:spPr bwMode="auto">
          <a:xfrm>
            <a:off x="6248400" y="3009900"/>
            <a:ext cx="2808000" cy="1905000"/>
          </a:xfrm>
          <a:prstGeom prst="rect">
            <a:avLst/>
          </a:prstGeom>
          <a:noFill/>
        </p:spPr>
      </p:pic>
      <p:pic>
        <p:nvPicPr>
          <p:cNvPr id="9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 b="19200"/>
          <a:stretch>
            <a:fillRect/>
          </a:stretch>
        </p:blipFill>
        <p:spPr bwMode="auto">
          <a:xfrm>
            <a:off x="6457950" y="1238250"/>
            <a:ext cx="2381250" cy="19240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-38100"/>
            <a:ext cx="8986520" cy="745393"/>
          </a:xfrm>
          <a:prstGeom prst="rect">
            <a:avLst/>
          </a:prstGeom>
        </p:spPr>
        <p:txBody>
          <a:bodyPr vert="horz" wrap="square" lIns="0" tIns="311464" rIns="0" bIns="0" rtlCol="0">
            <a:spAutoFit/>
          </a:bodyPr>
          <a:lstStyle/>
          <a:p>
            <a:pPr marL="1263468" algn="ctr"/>
            <a:r>
              <a:rPr sz="2800" b="1" spc="-4" dirty="0">
                <a:solidFill>
                  <a:srgbClr val="FF0000"/>
                </a:solidFill>
              </a:rPr>
              <a:t>ПРИПРЕМА</a:t>
            </a:r>
            <a:r>
              <a:rPr sz="2800" b="1" spc="-56" dirty="0">
                <a:solidFill>
                  <a:srgbClr val="FF0000"/>
                </a:solidFill>
              </a:rPr>
              <a:t> </a:t>
            </a:r>
            <a:r>
              <a:rPr sz="2800" b="1" dirty="0">
                <a:solidFill>
                  <a:srgbClr val="FF0000"/>
                </a:solidFill>
              </a:rPr>
              <a:t>ЦЕМЕНТА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8739" y="876300"/>
            <a:ext cx="5560061" cy="47577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812230" indent="-297157">
              <a:lnSpc>
                <a:spcPts val="2617"/>
              </a:lnSpc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0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Температура</a:t>
            </a:r>
            <a:r>
              <a:rPr sz="2000" b="1" spc="-4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000" spc="-4" dirty="0">
                <a:latin typeface="Times New Roman"/>
                <a:cs typeface="Times New Roman"/>
              </a:rPr>
              <a:t>средине за време </a:t>
            </a:r>
            <a:r>
              <a:rPr sz="2000" spc="-4">
                <a:latin typeface="Times New Roman"/>
                <a:cs typeface="Times New Roman"/>
              </a:rPr>
              <a:t>хемијске </a:t>
            </a:r>
            <a:endParaRPr lang="sr-Cyrl-ME" sz="2000" spc="-4" dirty="0" smtClean="0">
              <a:latin typeface="Times New Roman"/>
              <a:cs typeface="Times New Roman"/>
            </a:endParaRPr>
          </a:p>
          <a:p>
            <a:pPr marL="308163" marR="812230" indent="-297157">
              <a:lnSpc>
                <a:spcPts val="2617"/>
              </a:lnSpc>
              <a:tabLst>
                <a:tab pos="307613" algn="l"/>
                <a:tab pos="308163" algn="l"/>
              </a:tabLst>
            </a:pPr>
            <a:r>
              <a:rPr lang="sr-Cyrl-ME" sz="2000" spc="-4" dirty="0" smtClean="0">
                <a:latin typeface="Times New Roman"/>
                <a:cs typeface="Times New Roman"/>
              </a:rPr>
              <a:t>      </a:t>
            </a:r>
            <a:r>
              <a:rPr sz="2000" spc="-4" smtClean="0">
                <a:latin typeface="Times New Roman"/>
                <a:cs typeface="Times New Roman"/>
              </a:rPr>
              <a:t>реакције  (</a:t>
            </a:r>
            <a:r>
              <a:rPr sz="2000" spc="-4">
                <a:latin typeface="Times New Roman"/>
                <a:cs typeface="Times New Roman"/>
              </a:rPr>
              <a:t>оптимална </a:t>
            </a:r>
            <a:r>
              <a:rPr sz="2000" spc="-4" smtClean="0">
                <a:solidFill>
                  <a:srgbClr val="FF0000"/>
                </a:solidFill>
                <a:latin typeface="Times New Roman"/>
                <a:cs typeface="Times New Roman"/>
              </a:rPr>
              <a:t>18</a:t>
            </a:r>
            <a:r>
              <a:rPr lang="sr-Cyrl-ME" sz="2000" b="1" spc="-4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0</a:t>
            </a:r>
            <a:r>
              <a:rPr sz="2000" spc="-4" smtClean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lang="sr-Cyrl-ME" sz="2000" spc="-4" dirty="0" smtClean="0">
                <a:latin typeface="Times New Roman"/>
                <a:cs typeface="Times New Roman"/>
              </a:rPr>
              <a:t>; </a:t>
            </a:r>
            <a:r>
              <a:rPr sz="2000" spc="-4" smtClean="0">
                <a:latin typeface="Times New Roman"/>
                <a:cs typeface="Times New Roman"/>
              </a:rPr>
              <a:t> </a:t>
            </a:r>
            <a:endParaRPr lang="sr-Cyrl-ME" sz="2000" spc="-4" dirty="0" smtClean="0">
              <a:latin typeface="Times New Roman"/>
              <a:cs typeface="Times New Roman"/>
            </a:endParaRPr>
          </a:p>
          <a:p>
            <a:pPr marL="308163" marR="812230" indent="-297157">
              <a:lnSpc>
                <a:spcPts val="2617"/>
              </a:lnSpc>
              <a:tabLst>
                <a:tab pos="307613" algn="l"/>
                <a:tab pos="308163" algn="l"/>
              </a:tabLst>
            </a:pPr>
            <a:r>
              <a:rPr lang="sr-Cyrl-ME" sz="2000" spc="-4" dirty="0" smtClean="0">
                <a:latin typeface="Times New Roman"/>
                <a:cs typeface="Times New Roman"/>
              </a:rPr>
              <a:t>      </a:t>
            </a:r>
            <a:r>
              <a:rPr sz="2000" spc="-4" smtClean="0">
                <a:latin typeface="Times New Roman"/>
                <a:cs typeface="Times New Roman"/>
              </a:rPr>
              <a:t>виша </a:t>
            </a:r>
            <a:r>
              <a:rPr sz="2000" dirty="0">
                <a:latin typeface="Times New Roman"/>
                <a:cs typeface="Times New Roman"/>
              </a:rPr>
              <a:t>Т- </a:t>
            </a:r>
            <a:r>
              <a:rPr sz="2000" spc="-4" dirty="0">
                <a:latin typeface="Times New Roman"/>
                <a:cs typeface="Times New Roman"/>
              </a:rPr>
              <a:t>брже</a:t>
            </a:r>
            <a:r>
              <a:rPr sz="2000" spc="-17" dirty="0">
                <a:latin typeface="Times New Roman"/>
                <a:cs typeface="Times New Roman"/>
              </a:rPr>
              <a:t> </a:t>
            </a:r>
            <a:r>
              <a:rPr sz="2000" spc="-4" dirty="0">
                <a:latin typeface="Times New Roman"/>
                <a:cs typeface="Times New Roman"/>
              </a:rPr>
              <a:t>везивање)</a:t>
            </a:r>
            <a:endParaRPr sz="2000">
              <a:latin typeface="Times New Roman"/>
              <a:cs typeface="Times New Roman"/>
            </a:endParaRPr>
          </a:p>
          <a:p>
            <a:pPr marL="308163" indent="-297157">
              <a:lnSpc>
                <a:spcPts val="2764"/>
              </a:lnSpc>
              <a:spcBef>
                <a:spcPts val="256"/>
              </a:spcBef>
              <a:buChar char="•"/>
              <a:tabLst>
                <a:tab pos="307613" algn="l"/>
                <a:tab pos="308163" algn="l"/>
              </a:tabLst>
            </a:pPr>
            <a:r>
              <a:rPr sz="20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Конзистенција</a:t>
            </a:r>
            <a:r>
              <a:rPr sz="2000" spc="-4" dirty="0">
                <a:latin typeface="Times New Roman"/>
                <a:cs typeface="Times New Roman"/>
              </a:rPr>
              <a:t> цемента за </a:t>
            </a:r>
            <a:r>
              <a:rPr sz="2000" spc="-4">
                <a:solidFill>
                  <a:srgbClr val="FF0000"/>
                </a:solidFill>
                <a:latin typeface="Times New Roman"/>
                <a:cs typeface="Times New Roman"/>
              </a:rPr>
              <a:t>привремени </a:t>
            </a:r>
            <a:endParaRPr lang="sr-Cyrl-ME" sz="2000" spc="-4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lnSpc>
                <a:spcPts val="2764"/>
              </a:lnSpc>
              <a:spcBef>
                <a:spcPts val="256"/>
              </a:spcBef>
              <a:tabLst>
                <a:tab pos="307613" algn="l"/>
                <a:tab pos="308163" algn="l"/>
              </a:tabLst>
            </a:pPr>
            <a:r>
              <a:rPr lang="sr-Cyrl-ME" sz="20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</a:t>
            </a:r>
            <a:r>
              <a:rPr sz="2000" spc="-4" smtClean="0">
                <a:solidFill>
                  <a:srgbClr val="FF0000"/>
                </a:solidFill>
                <a:latin typeface="Times New Roman"/>
                <a:cs typeface="Times New Roman"/>
              </a:rPr>
              <a:t>испун</a:t>
            </a:r>
            <a:r>
              <a:rPr sz="2000" spc="3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4" smtClean="0">
                <a:latin typeface="Times New Roman"/>
                <a:cs typeface="Times New Roman"/>
              </a:rPr>
              <a:t>и</a:t>
            </a:r>
            <a:r>
              <a:rPr lang="sr-Cyrl-ME" sz="2000" spc="-4" dirty="0" smtClean="0">
                <a:latin typeface="Times New Roman"/>
                <a:cs typeface="Times New Roman"/>
              </a:rPr>
              <a:t> </a:t>
            </a:r>
            <a:r>
              <a:rPr sz="2000" spc="-4" smtClean="0">
                <a:solidFill>
                  <a:srgbClr val="FF0000"/>
                </a:solidFill>
                <a:latin typeface="Times New Roman"/>
                <a:cs typeface="Times New Roman"/>
              </a:rPr>
              <a:t>подлогу</a:t>
            </a:r>
            <a:r>
              <a:rPr sz="2000" b="1" spc="-4" smtClean="0">
                <a:latin typeface="Times New Roman"/>
                <a:cs typeface="Times New Roman"/>
              </a:rPr>
              <a:t> </a:t>
            </a:r>
            <a:r>
              <a:rPr sz="2000" spc="-4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sr-Cyrl-ME" sz="2000" spc="-4" dirty="0" smtClean="0">
                <a:latin typeface="Times New Roman"/>
                <a:cs typeface="Times New Roman"/>
              </a:rPr>
              <a:t>слично</a:t>
            </a:r>
            <a:r>
              <a:rPr lang="sr-Cyrl-ME" sz="2000" spc="-4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sr-Cyrl-ME" sz="2000" spc="-4" dirty="0" smtClean="0">
                <a:solidFill>
                  <a:srgbClr val="C00000"/>
                </a:solidFill>
                <a:latin typeface="Times New Roman"/>
                <a:cs typeface="Times New Roman"/>
              </a:rPr>
              <a:t>(</a:t>
            </a:r>
            <a:r>
              <a:rPr sz="2000" b="1" spc="-4" smtClean="0">
                <a:solidFill>
                  <a:srgbClr val="C00000"/>
                </a:solidFill>
                <a:latin typeface="Times New Roman"/>
                <a:cs typeface="Times New Roman"/>
              </a:rPr>
              <a:t>стаклорезачко</a:t>
            </a:r>
            <a:r>
              <a:rPr lang="sr-Cyrl-ME" sz="2000" b="1" spc="-4" dirty="0" smtClean="0">
                <a:solidFill>
                  <a:srgbClr val="C00000"/>
                </a:solidFill>
                <a:latin typeface="Times New Roman"/>
                <a:cs typeface="Times New Roman"/>
              </a:rPr>
              <a:t>м</a:t>
            </a:r>
            <a:r>
              <a:rPr sz="2000" b="1" spc="13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endParaRPr lang="sr-Cyrl-ME" sz="2000" b="1" spc="13" dirty="0" smtClean="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marL="308163" indent="-297157">
              <a:lnSpc>
                <a:spcPts val="2764"/>
              </a:lnSpc>
              <a:spcBef>
                <a:spcPts val="256"/>
              </a:spcBef>
              <a:tabLst>
                <a:tab pos="307613" algn="l"/>
                <a:tab pos="308163" algn="l"/>
              </a:tabLst>
            </a:pPr>
            <a:r>
              <a:rPr lang="sr-Cyrl-ME" sz="2000" b="1" spc="13" dirty="0" smtClean="0">
                <a:solidFill>
                  <a:srgbClr val="C00000"/>
                </a:solidFill>
                <a:latin typeface="Times New Roman"/>
                <a:cs typeface="Times New Roman"/>
              </a:rPr>
              <a:t>     </a:t>
            </a:r>
            <a:r>
              <a:rPr sz="2000" b="1" spc="-4" smtClean="0">
                <a:solidFill>
                  <a:srgbClr val="C00000"/>
                </a:solidFill>
                <a:latin typeface="Times New Roman"/>
                <a:cs typeface="Times New Roman"/>
              </a:rPr>
              <a:t>гит</a:t>
            </a:r>
            <a:r>
              <a:rPr lang="sr-Cyrl-ME" sz="2000" b="1" spc="-4" dirty="0" smtClean="0">
                <a:solidFill>
                  <a:srgbClr val="C00000"/>
                </a:solidFill>
                <a:latin typeface="Times New Roman"/>
                <a:cs typeface="Times New Roman"/>
              </a:rPr>
              <a:t>у) </a:t>
            </a:r>
            <a:r>
              <a:rPr lang="sr-Cyrl-ME" sz="20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каладонту</a:t>
            </a:r>
            <a:endParaRPr sz="2000">
              <a:latin typeface="Times New Roman"/>
              <a:cs typeface="Times New Roman"/>
            </a:endParaRPr>
          </a:p>
          <a:p>
            <a:pPr marL="308163" indent="-297157">
              <a:lnSpc>
                <a:spcPts val="2769"/>
              </a:lnSpc>
              <a:spcBef>
                <a:spcPts val="290"/>
              </a:spcBef>
              <a:buChar char="•"/>
              <a:tabLst>
                <a:tab pos="307613" algn="l"/>
                <a:tab pos="308163" algn="l"/>
              </a:tabLst>
            </a:pPr>
            <a:r>
              <a:rPr sz="2000" spc="-4">
                <a:solidFill>
                  <a:srgbClr val="FF0000"/>
                </a:solidFill>
                <a:latin typeface="Times New Roman"/>
                <a:cs typeface="Times New Roman"/>
              </a:rPr>
              <a:t>За </a:t>
            </a:r>
            <a:r>
              <a:rPr sz="20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цементирање</a:t>
            </a:r>
            <a:r>
              <a:rPr sz="2000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ређи </a:t>
            </a:r>
            <a:r>
              <a:rPr sz="2000" spc="-4" dirty="0">
                <a:latin typeface="Times New Roman"/>
                <a:cs typeface="Times New Roman"/>
              </a:rPr>
              <a:t>(мања</a:t>
            </a:r>
            <a:r>
              <a:rPr sz="2000" spc="43" dirty="0">
                <a:latin typeface="Times New Roman"/>
                <a:cs typeface="Times New Roman"/>
              </a:rPr>
              <a:t> </a:t>
            </a:r>
            <a:r>
              <a:rPr sz="2000" spc="-4">
                <a:latin typeface="Times New Roman"/>
                <a:cs typeface="Times New Roman"/>
              </a:rPr>
              <a:t>отпорност</a:t>
            </a:r>
            <a:r>
              <a:rPr sz="2000" spc="-4" smtClean="0">
                <a:latin typeface="Times New Roman"/>
                <a:cs typeface="Times New Roman"/>
              </a:rPr>
              <a:t>,</a:t>
            </a:r>
            <a:r>
              <a:rPr lang="sr-Cyrl-ME" sz="2000" spc="-4" dirty="0" smtClean="0">
                <a:latin typeface="Times New Roman"/>
                <a:cs typeface="Times New Roman"/>
              </a:rPr>
              <a:t> </a:t>
            </a:r>
          </a:p>
          <a:p>
            <a:pPr marL="308163" indent="-297157">
              <a:lnSpc>
                <a:spcPts val="2769"/>
              </a:lnSpc>
              <a:spcBef>
                <a:spcPts val="290"/>
              </a:spcBef>
              <a:tabLst>
                <a:tab pos="307613" algn="l"/>
                <a:tab pos="308163" algn="l"/>
              </a:tabLst>
            </a:pPr>
            <a:r>
              <a:rPr lang="sr-Cyrl-ME" sz="20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</a:t>
            </a:r>
            <a:r>
              <a:rPr sz="2000" spc="-4" smtClean="0">
                <a:solidFill>
                  <a:srgbClr val="FF0000"/>
                </a:solidFill>
                <a:latin typeface="Times New Roman"/>
                <a:cs typeface="Times New Roman"/>
              </a:rPr>
              <a:t>слободна</a:t>
            </a:r>
            <a:r>
              <a:rPr lang="sr-Cyrl-ME" sz="20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sz="2000" spc="-4" smtClean="0">
                <a:solidFill>
                  <a:srgbClr val="FF0000"/>
                </a:solidFill>
                <a:latin typeface="Times New Roman"/>
                <a:cs typeface="Times New Roman"/>
              </a:rPr>
              <a:t>киселина</a:t>
            </a:r>
            <a:r>
              <a:rPr sz="2000" spc="-4" dirty="0"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  <a:p>
            <a:pPr marL="308163" marR="4402" indent="-297157">
              <a:lnSpc>
                <a:spcPct val="90000"/>
              </a:lnSpc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000" spc="-4" dirty="0">
                <a:latin typeface="Times New Roman"/>
                <a:cs typeface="Times New Roman"/>
              </a:rPr>
              <a:t>Да би се контролисао </a:t>
            </a:r>
            <a:r>
              <a:rPr sz="2000" dirty="0">
                <a:latin typeface="Times New Roman"/>
                <a:cs typeface="Times New Roman"/>
              </a:rPr>
              <a:t>однос </a:t>
            </a:r>
            <a:r>
              <a:rPr sz="2000" spc="-4" dirty="0">
                <a:latin typeface="Times New Roman"/>
                <a:cs typeface="Times New Roman"/>
              </a:rPr>
              <a:t>прах – </a:t>
            </a:r>
            <a:r>
              <a:rPr sz="2000" spc="-4">
                <a:latin typeface="Times New Roman"/>
                <a:cs typeface="Times New Roman"/>
              </a:rPr>
              <a:t>течност </a:t>
            </a:r>
            <a:endParaRPr lang="sr-Cyrl-ME" sz="2000" spc="-4" dirty="0" smtClean="0">
              <a:latin typeface="Times New Roman"/>
              <a:cs typeface="Times New Roman"/>
            </a:endParaRPr>
          </a:p>
          <a:p>
            <a:pPr marL="308163" marR="4402" indent="-297157">
              <a:lnSpc>
                <a:spcPct val="90000"/>
              </a:lnSpc>
              <a:spcBef>
                <a:spcPts val="581"/>
              </a:spcBef>
              <a:tabLst>
                <a:tab pos="307613" algn="l"/>
                <a:tab pos="308163" algn="l"/>
              </a:tabLst>
            </a:pPr>
            <a:r>
              <a:rPr lang="sr-Cyrl-ME" sz="2000" spc="-4" dirty="0" smtClean="0">
                <a:latin typeface="Times New Roman"/>
                <a:cs typeface="Times New Roman"/>
              </a:rPr>
              <a:t>     </a:t>
            </a:r>
            <a:r>
              <a:rPr sz="2000" spc="-4" smtClean="0">
                <a:latin typeface="Times New Roman"/>
                <a:cs typeface="Times New Roman"/>
              </a:rPr>
              <a:t>препоручује  </a:t>
            </a:r>
            <a:r>
              <a:rPr sz="2000" spc="-4" dirty="0">
                <a:latin typeface="Times New Roman"/>
                <a:cs typeface="Times New Roman"/>
              </a:rPr>
              <a:t>се употреба </a:t>
            </a:r>
            <a:r>
              <a:rPr sz="2000" spc="-4">
                <a:latin typeface="Times New Roman"/>
                <a:cs typeface="Times New Roman"/>
              </a:rPr>
              <a:t>компримованих </a:t>
            </a:r>
            <a:endParaRPr lang="sr-Cyrl-ME" sz="2000" spc="-4" dirty="0" smtClean="0">
              <a:latin typeface="Times New Roman"/>
              <a:cs typeface="Times New Roman"/>
            </a:endParaRPr>
          </a:p>
          <a:p>
            <a:pPr marL="308163" marR="4402" indent="-297157">
              <a:lnSpc>
                <a:spcPct val="90000"/>
              </a:lnSpc>
              <a:spcBef>
                <a:spcPts val="581"/>
              </a:spcBef>
              <a:tabLst>
                <a:tab pos="307613" algn="l"/>
                <a:tab pos="308163" algn="l"/>
              </a:tabLst>
            </a:pPr>
            <a:r>
              <a:rPr lang="sr-Cyrl-ME" sz="2000" b="1" spc="-4" dirty="0" smtClean="0">
                <a:latin typeface="Times New Roman"/>
                <a:cs typeface="Times New Roman"/>
              </a:rPr>
              <a:t>     </a:t>
            </a:r>
            <a:r>
              <a:rPr sz="2000" b="1" spc="-4" smtClean="0">
                <a:latin typeface="Times New Roman"/>
                <a:cs typeface="Times New Roman"/>
              </a:rPr>
              <a:t>таблета </a:t>
            </a:r>
            <a:r>
              <a:rPr sz="2000" spc="-4" dirty="0">
                <a:latin typeface="Times New Roman"/>
                <a:cs typeface="Times New Roman"/>
              </a:rPr>
              <a:t>или </a:t>
            </a:r>
            <a:r>
              <a:rPr sz="2000" b="1" spc="-4" dirty="0">
                <a:latin typeface="Times New Roman"/>
                <a:cs typeface="Times New Roman"/>
              </a:rPr>
              <a:t>капсулирани  </a:t>
            </a:r>
            <a:r>
              <a:rPr sz="2000" b="1" spc="-4">
                <a:latin typeface="Times New Roman"/>
                <a:cs typeface="Times New Roman"/>
              </a:rPr>
              <a:t>дозирани </a:t>
            </a:r>
            <a:endParaRPr lang="sr-Cyrl-ME" sz="2000" b="1" spc="-4" dirty="0" smtClean="0">
              <a:latin typeface="Times New Roman"/>
              <a:cs typeface="Times New Roman"/>
            </a:endParaRPr>
          </a:p>
          <a:p>
            <a:pPr marL="308163" marR="4402" indent="-297157">
              <a:lnSpc>
                <a:spcPct val="90000"/>
              </a:lnSpc>
              <a:spcBef>
                <a:spcPts val="581"/>
              </a:spcBef>
              <a:tabLst>
                <a:tab pos="307613" algn="l"/>
                <a:tab pos="308163" algn="l"/>
              </a:tabLst>
            </a:pPr>
            <a:r>
              <a:rPr lang="sr-Cyrl-ME" sz="2000" b="1" spc="-4" dirty="0" smtClean="0">
                <a:latin typeface="Times New Roman"/>
                <a:cs typeface="Times New Roman"/>
              </a:rPr>
              <a:t>      </a:t>
            </a:r>
            <a:r>
              <a:rPr sz="2000" b="1" spc="-4" smtClean="0">
                <a:latin typeface="Times New Roman"/>
                <a:cs typeface="Times New Roman"/>
              </a:rPr>
              <a:t>препарат </a:t>
            </a:r>
            <a:r>
              <a:rPr sz="2000" spc="-4" dirty="0">
                <a:latin typeface="Times New Roman"/>
                <a:cs typeface="Times New Roman"/>
              </a:rPr>
              <a:t>цинк фосфатног цемента </a:t>
            </a:r>
            <a:r>
              <a:rPr sz="2000" spc="-4">
                <a:latin typeface="Times New Roman"/>
                <a:cs typeface="Times New Roman"/>
              </a:rPr>
              <a:t>са  </a:t>
            </a:r>
            <a:endParaRPr lang="sr-Cyrl-ME" sz="2000" spc="-4" dirty="0" smtClean="0">
              <a:latin typeface="Times New Roman"/>
              <a:cs typeface="Times New Roman"/>
            </a:endParaRPr>
          </a:p>
          <a:p>
            <a:pPr marL="308163" marR="4402" indent="-297157">
              <a:lnSpc>
                <a:spcPct val="90000"/>
              </a:lnSpc>
              <a:spcBef>
                <a:spcPts val="581"/>
              </a:spcBef>
              <a:tabLst>
                <a:tab pos="307613" algn="l"/>
                <a:tab pos="308163" algn="l"/>
              </a:tabLst>
            </a:pPr>
            <a:r>
              <a:rPr lang="sr-Cyrl-ME" sz="2000" spc="-4" dirty="0" smtClean="0">
                <a:latin typeface="Times New Roman"/>
                <a:cs typeface="Times New Roman"/>
              </a:rPr>
              <a:t>      </a:t>
            </a:r>
            <a:r>
              <a:rPr sz="2000" spc="-4" smtClean="0">
                <a:latin typeface="Times New Roman"/>
                <a:cs typeface="Times New Roman"/>
              </a:rPr>
              <a:t>дефинисаним </a:t>
            </a:r>
            <a:r>
              <a:rPr sz="2000" dirty="0">
                <a:latin typeface="Times New Roman"/>
                <a:cs typeface="Times New Roman"/>
              </a:rPr>
              <a:t>односом </a:t>
            </a:r>
            <a:r>
              <a:rPr sz="2000" spc="-4" dirty="0">
                <a:latin typeface="Times New Roman"/>
                <a:cs typeface="Times New Roman"/>
              </a:rPr>
              <a:t>праха и</a:t>
            </a:r>
            <a:r>
              <a:rPr sz="2000" spc="-26" dirty="0">
                <a:latin typeface="Times New Roman"/>
                <a:cs typeface="Times New Roman"/>
              </a:rPr>
              <a:t> </a:t>
            </a:r>
            <a:r>
              <a:rPr sz="2000" spc="-4" dirty="0">
                <a:latin typeface="Times New Roman"/>
                <a:cs typeface="Times New Roman"/>
              </a:rPr>
              <a:t>течности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30724" name="Picture 4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00" y="3295539"/>
            <a:ext cx="3852000" cy="2533761"/>
          </a:xfrm>
          <a:prstGeom prst="rect">
            <a:avLst/>
          </a:prstGeom>
          <a:noFill/>
        </p:spPr>
      </p:pic>
      <p:pic>
        <p:nvPicPr>
          <p:cNvPr id="30726" name="Picture 6" descr="Image result for IMAGES PHOSPHATE CE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00" y="800100"/>
            <a:ext cx="3852000" cy="255943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543798"/>
          </a:xfrm>
          <a:prstGeom prst="rect">
            <a:avLst/>
          </a:prstGeom>
        </p:spPr>
        <p:txBody>
          <a:bodyPr vert="horz" wrap="square" lIns="0" tIns="111819" rIns="0" bIns="0" rtlCol="0">
            <a:spAutoFit/>
          </a:bodyPr>
          <a:lstStyle/>
          <a:p>
            <a:pPr marL="181596" algn="ctr"/>
            <a:r>
              <a:rPr sz="2800" b="1" smtClean="0">
                <a:solidFill>
                  <a:srgbClr val="FF0000"/>
                </a:solidFill>
              </a:rPr>
              <a:t>С</a:t>
            </a:r>
            <a:r>
              <a:rPr lang="sr-Cyrl-ME" sz="2800" b="1" dirty="0" smtClean="0">
                <a:solidFill>
                  <a:srgbClr val="FF0000"/>
                </a:solidFill>
              </a:rPr>
              <a:t>ВОЈСТВА  </a:t>
            </a:r>
            <a:r>
              <a:rPr sz="2800" b="1" smtClean="0">
                <a:solidFill>
                  <a:srgbClr val="FF0000"/>
                </a:solidFill>
              </a:rPr>
              <a:t> </a:t>
            </a:r>
            <a:r>
              <a:rPr sz="2800" b="1" dirty="0">
                <a:solidFill>
                  <a:srgbClr val="FF0000"/>
                </a:solidFill>
              </a:rPr>
              <a:t>ЦИНК-ФОСФАТНОГ</a:t>
            </a:r>
            <a:r>
              <a:rPr sz="2800" b="1" spc="-87" dirty="0">
                <a:solidFill>
                  <a:srgbClr val="FF0000"/>
                </a:solidFill>
              </a:rPr>
              <a:t> </a:t>
            </a:r>
            <a:r>
              <a:rPr sz="2800" b="1" dirty="0">
                <a:solidFill>
                  <a:srgbClr val="FF0000"/>
                </a:solidFill>
              </a:rPr>
              <a:t>ЦЕМЕНТА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307340" y="854921"/>
            <a:ext cx="8667750" cy="45833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tabLst>
                <a:tab pos="307613" algn="l"/>
                <a:tab pos="308163" algn="l"/>
              </a:tabLst>
            </a:pPr>
            <a:r>
              <a:rPr lang="sr-Cyrl-ME" sz="2100" b="1" spc="-4" dirty="0" smtClean="0">
                <a:latin typeface="Times New Roman"/>
                <a:cs typeface="Times New Roman"/>
              </a:rPr>
              <a:t>      </a:t>
            </a:r>
            <a:r>
              <a:rPr sz="2100" b="1" spc="-4" smtClean="0">
                <a:latin typeface="Times New Roman"/>
                <a:cs typeface="Times New Roman"/>
              </a:rPr>
              <a:t>ПОЗИТИВНЕ</a:t>
            </a:r>
            <a:endParaRPr sz="21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100" spc="-4" dirty="0">
                <a:latin typeface="Times New Roman"/>
                <a:cs typeface="Times New Roman"/>
              </a:rPr>
              <a:t>Лош проводник топлоте, електрицитета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заштита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пулпе, </a:t>
            </a:r>
            <a:r>
              <a:rPr sz="2100" spc="-4" dirty="0">
                <a:latin typeface="Times New Roman"/>
                <a:cs typeface="Times New Roman"/>
              </a:rPr>
              <a:t>штити  </a:t>
            </a:r>
            <a:r>
              <a:rPr sz="2100">
                <a:latin typeface="Times New Roman"/>
                <a:cs typeface="Times New Roman"/>
              </a:rPr>
              <a:t>пулпу </a:t>
            </a:r>
            <a:endParaRPr lang="sr-Cyrl-ME" sz="2100" dirty="0" smtClean="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498"/>
              </a:spcBef>
              <a:tabLst>
                <a:tab pos="307613" algn="l"/>
                <a:tab pos="308163" algn="l"/>
              </a:tabLst>
            </a:pPr>
            <a:r>
              <a:rPr lang="sr-Cyrl-ME" sz="2100" dirty="0" smtClean="0">
                <a:latin typeface="Times New Roman"/>
                <a:cs typeface="Times New Roman"/>
              </a:rPr>
              <a:t>     </a:t>
            </a:r>
            <a:r>
              <a:rPr sz="2100" smtClean="0">
                <a:latin typeface="Times New Roman"/>
                <a:cs typeface="Times New Roman"/>
              </a:rPr>
              <a:t>од </a:t>
            </a:r>
            <a:r>
              <a:rPr sz="2100" dirty="0">
                <a:latin typeface="Times New Roman"/>
                <a:cs typeface="Times New Roman"/>
              </a:rPr>
              <a:t>физичких </a:t>
            </a:r>
            <a:r>
              <a:rPr sz="2100" spc="-4" dirty="0">
                <a:latin typeface="Times New Roman"/>
                <a:cs typeface="Times New Roman"/>
              </a:rPr>
              <a:t>и </a:t>
            </a:r>
            <a:r>
              <a:rPr sz="2100" dirty="0">
                <a:latin typeface="Times New Roman"/>
                <a:cs typeface="Times New Roman"/>
              </a:rPr>
              <a:t>хемијских</a:t>
            </a:r>
            <a:r>
              <a:rPr sz="2100" spc="-82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надражаја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lang="sr-Cyrl-ME" sz="21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2100" b="1" smtClean="0">
                <a:solidFill>
                  <a:srgbClr val="FF0000"/>
                </a:solidFill>
                <a:latin typeface="Times New Roman"/>
                <a:cs typeface="Times New Roman"/>
              </a:rPr>
              <a:t>оја</a:t>
            </a:r>
            <a:endParaRPr sz="21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Пластичнос</a:t>
            </a:r>
            <a:r>
              <a:rPr sz="2100" dirty="0">
                <a:solidFill>
                  <a:srgbClr val="FF0000"/>
                </a:solidFill>
                <a:latin typeface="Times New Roman"/>
                <a:cs typeface="Times New Roman"/>
              </a:rPr>
              <a:t>т </a:t>
            </a:r>
            <a:r>
              <a:rPr sz="2100" spc="-4" dirty="0">
                <a:latin typeface="Times New Roman"/>
                <a:cs typeface="Times New Roman"/>
              </a:rPr>
              <a:t>и </a:t>
            </a:r>
            <a:r>
              <a:rPr sz="2100">
                <a:latin typeface="Times New Roman"/>
                <a:cs typeface="Times New Roman"/>
              </a:rPr>
              <a:t>флуидност </a:t>
            </a:r>
            <a:r>
              <a:rPr lang="sr-Cyrl-ME" sz="2100" dirty="0" smtClean="0">
                <a:latin typeface="Times New Roman"/>
                <a:cs typeface="Times New Roman"/>
              </a:rPr>
              <a:t>- </a:t>
            </a:r>
            <a:r>
              <a:rPr sz="2100" smtClean="0">
                <a:latin typeface="Times New Roman"/>
                <a:cs typeface="Times New Roman"/>
              </a:rPr>
              <a:t>при</a:t>
            </a:r>
            <a:r>
              <a:rPr lang="sr-Cyrl-ME" sz="2100" dirty="0" smtClean="0">
                <a:latin typeface="Times New Roman"/>
                <a:cs typeface="Times New Roman"/>
              </a:rPr>
              <a:t>ј</a:t>
            </a:r>
            <a:r>
              <a:rPr sz="2100" smtClean="0">
                <a:latin typeface="Times New Roman"/>
                <a:cs typeface="Times New Roman"/>
              </a:rPr>
              <a:t>ања </a:t>
            </a:r>
            <a:r>
              <a:rPr sz="2100" spc="9" dirty="0">
                <a:latin typeface="Times New Roman"/>
                <a:cs typeface="Times New Roman"/>
              </a:rPr>
              <a:t>уз </a:t>
            </a:r>
            <a:r>
              <a:rPr sz="2100">
                <a:latin typeface="Times New Roman"/>
                <a:cs typeface="Times New Roman"/>
              </a:rPr>
              <a:t>зидове</a:t>
            </a:r>
            <a:r>
              <a:rPr sz="2100" spc="-117">
                <a:latin typeface="Times New Roman"/>
                <a:cs typeface="Times New Roman"/>
              </a:rPr>
              <a:t> </a:t>
            </a:r>
            <a:r>
              <a:rPr sz="2100" smtClean="0">
                <a:latin typeface="Times New Roman"/>
                <a:cs typeface="Times New Roman"/>
              </a:rPr>
              <a:t>кав</a:t>
            </a:r>
            <a:r>
              <a:rPr lang="sr-Cyrl-ME" sz="2100" dirty="0" smtClean="0">
                <a:latin typeface="Times New Roman"/>
                <a:cs typeface="Times New Roman"/>
              </a:rPr>
              <a:t>итета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Микромеханичка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веза </a:t>
            </a:r>
            <a:r>
              <a:rPr sz="2100" dirty="0">
                <a:latin typeface="Times New Roman"/>
                <a:cs typeface="Times New Roman"/>
              </a:rPr>
              <a:t>за </a:t>
            </a:r>
            <a:r>
              <a:rPr sz="2100">
                <a:latin typeface="Times New Roman"/>
                <a:cs typeface="Times New Roman"/>
              </a:rPr>
              <a:t>зубну </a:t>
            </a:r>
            <a:r>
              <a:rPr sz="2100" smtClean="0">
                <a:latin typeface="Times New Roman"/>
                <a:cs typeface="Times New Roman"/>
              </a:rPr>
              <a:t>супстанцу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tabLst>
                <a:tab pos="307613" algn="l"/>
                <a:tab pos="308163" algn="l"/>
              </a:tabLst>
            </a:pPr>
            <a:r>
              <a:rPr lang="sr-Cyrl-ME" sz="2100" b="1" spc="-4" dirty="0" smtClean="0">
                <a:latin typeface="Times New Roman"/>
                <a:cs typeface="Times New Roman"/>
              </a:rPr>
              <a:t>     </a:t>
            </a:r>
            <a:r>
              <a:rPr sz="2100" b="1" spc="-4" smtClean="0">
                <a:latin typeface="Times New Roman"/>
                <a:cs typeface="Times New Roman"/>
              </a:rPr>
              <a:t>НЕГАТИВНЕ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Крт</a:t>
            </a:r>
            <a:r>
              <a:rPr sz="2100" dirty="0">
                <a:latin typeface="Times New Roman"/>
                <a:cs typeface="Times New Roman"/>
              </a:rPr>
              <a:t> је </a:t>
            </a:r>
            <a:r>
              <a:rPr sz="2100" spc="-4" dirty="0">
                <a:latin typeface="Times New Roman"/>
                <a:cs typeface="Times New Roman"/>
              </a:rPr>
              <a:t>лако </a:t>
            </a:r>
            <a:r>
              <a:rPr sz="2100" dirty="0">
                <a:latin typeface="Times New Roman"/>
                <a:cs typeface="Times New Roman"/>
              </a:rPr>
              <a:t>се </a:t>
            </a:r>
            <a:r>
              <a:rPr sz="2100" b="1" spc="-4" dirty="0">
                <a:latin typeface="Times New Roman"/>
                <a:cs typeface="Times New Roman"/>
              </a:rPr>
              <a:t>ломи и</a:t>
            </a:r>
            <a:r>
              <a:rPr sz="2100" b="1" spc="-52" dirty="0">
                <a:latin typeface="Times New Roman"/>
                <a:cs typeface="Times New Roman"/>
              </a:rPr>
              <a:t> </a:t>
            </a:r>
            <a:r>
              <a:rPr sz="2100" b="1" spc="-4" dirty="0">
                <a:latin typeface="Times New Roman"/>
                <a:cs typeface="Times New Roman"/>
              </a:rPr>
              <a:t>троши</a:t>
            </a:r>
            <a:endParaRPr sz="2100" b="1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  <a:tab pos="3352922" algn="l"/>
              </a:tabLst>
            </a:pPr>
            <a:r>
              <a:rPr sz="2100" b="1" smtClean="0">
                <a:solidFill>
                  <a:srgbClr val="FF0000"/>
                </a:solidFill>
                <a:latin typeface="Times New Roman"/>
                <a:cs typeface="Times New Roman"/>
              </a:rPr>
              <a:t>Раствар</a:t>
            </a:r>
            <a:r>
              <a:rPr lang="sr-Cyrl-ME" sz="21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љив</a:t>
            </a:r>
            <a:r>
              <a:rPr sz="2100" spc="-17" smtClean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у</a:t>
            </a:r>
            <a:r>
              <a:rPr sz="2100" spc="-4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пљувачци,	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порозан</a:t>
            </a:r>
            <a:r>
              <a:rPr sz="2100" spc="-78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је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sz="2100" dirty="0">
                <a:latin typeface="Times New Roman"/>
                <a:cs typeface="Times New Roman"/>
              </a:rPr>
              <a:t>Ослобађа </a:t>
            </a:r>
            <a:r>
              <a:rPr sz="2100" spc="-4" dirty="0">
                <a:latin typeface="Times New Roman"/>
                <a:cs typeface="Times New Roman"/>
              </a:rPr>
              <a:t>топлоту </a:t>
            </a:r>
            <a:r>
              <a:rPr sz="2100" dirty="0">
                <a:latin typeface="Times New Roman"/>
                <a:cs typeface="Times New Roman"/>
              </a:rPr>
              <a:t>у </a:t>
            </a:r>
            <a:r>
              <a:rPr sz="2100" spc="-4" dirty="0">
                <a:latin typeface="Times New Roman"/>
                <a:cs typeface="Times New Roman"/>
              </a:rPr>
              <a:t>току стврдњавања </a:t>
            </a:r>
            <a:r>
              <a:rPr sz="2100" b="1" spc="-4" dirty="0">
                <a:latin typeface="Times New Roman"/>
                <a:cs typeface="Times New Roman"/>
              </a:rPr>
              <a:t>(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егзотермна</a:t>
            </a:r>
            <a:r>
              <a:rPr sz="2100" b="1" spc="87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реакција</a:t>
            </a:r>
            <a:r>
              <a:rPr sz="2100" b="1" spc="-4" dirty="0">
                <a:latin typeface="Times New Roman"/>
                <a:cs typeface="Times New Roman"/>
              </a:rPr>
              <a:t>)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lang="sr-Cyrl-ME" sz="21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Конт</a:t>
            </a:r>
            <a:r>
              <a:rPr sz="2100" b="1" smtClean="0">
                <a:solidFill>
                  <a:srgbClr val="FF0000"/>
                </a:solidFill>
                <a:latin typeface="Times New Roman"/>
                <a:cs typeface="Times New Roman"/>
              </a:rPr>
              <a:t>рахује</a:t>
            </a:r>
            <a:r>
              <a:rPr sz="2100" b="1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се после</a:t>
            </a:r>
            <a:r>
              <a:rPr sz="2100" spc="-121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стврдњавања</a:t>
            </a:r>
            <a:endParaRPr sz="2100">
              <a:latin typeface="Times New Roman"/>
              <a:cs typeface="Times New Roman"/>
            </a:endParaRPr>
          </a:p>
          <a:p>
            <a:pPr marL="372547" indent="-361541">
              <a:spcBef>
                <a:spcPts val="498"/>
              </a:spcBef>
              <a:buFont typeface="Times New Roman"/>
              <a:buChar char="•"/>
              <a:tabLst>
                <a:tab pos="372547" algn="l"/>
                <a:tab pos="373097" algn="l"/>
              </a:tabLst>
            </a:pP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Слободна </a:t>
            </a:r>
            <a:r>
              <a:rPr sz="21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фосфорна</a:t>
            </a:r>
            <a:r>
              <a:rPr sz="2100" b="1" spc="52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киселина</a:t>
            </a:r>
            <a:endParaRPr sz="21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328285" y="149014"/>
            <a:ext cx="40443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/>
            <a:r>
              <a:rPr sz="32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ИНДИКАЦИЈЕ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419100"/>
            <a:ext cx="491236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Char char="•"/>
              <a:tabLst>
                <a:tab pos="307613" algn="l"/>
                <a:tab pos="308163" algn="l"/>
              </a:tabLst>
            </a:pPr>
            <a:r>
              <a:rPr lang="sr-Cyrl-ME" b="1" spc="-4" dirty="0" smtClean="0">
                <a:solidFill>
                  <a:srgbClr val="FF0000"/>
                </a:solidFill>
              </a:rPr>
              <a:t>П</a:t>
            </a:r>
            <a:r>
              <a:rPr b="1" spc="-4" smtClean="0">
                <a:solidFill>
                  <a:srgbClr val="FF0000"/>
                </a:solidFill>
              </a:rPr>
              <a:t>одлога </a:t>
            </a:r>
            <a:r>
              <a:rPr spc="-4" dirty="0">
                <a:solidFill>
                  <a:schemeClr val="tx1"/>
                </a:solidFill>
              </a:rPr>
              <a:t>испод сталних  испуна (</a:t>
            </a:r>
            <a:r>
              <a:rPr spc="-4">
                <a:solidFill>
                  <a:schemeClr val="tx1"/>
                </a:solidFill>
              </a:rPr>
              <a:t>заштита </a:t>
            </a:r>
            <a:r>
              <a:rPr smtClean="0">
                <a:solidFill>
                  <a:schemeClr val="tx1"/>
                </a:solidFill>
              </a:rPr>
              <a:t>од </a:t>
            </a:r>
            <a:r>
              <a:rPr spc="-4" dirty="0">
                <a:solidFill>
                  <a:schemeClr val="tx1"/>
                </a:solidFill>
              </a:rPr>
              <a:t>термичких надражаја </a:t>
            </a:r>
            <a:r>
              <a:rPr spc="-4">
                <a:solidFill>
                  <a:schemeClr val="tx1"/>
                </a:solidFill>
              </a:rPr>
              <a:t>код</a:t>
            </a:r>
            <a:r>
              <a:rPr spc="-13">
                <a:solidFill>
                  <a:schemeClr val="tx1"/>
                </a:solidFill>
              </a:rPr>
              <a:t> </a:t>
            </a:r>
            <a:r>
              <a:rPr lang="sr-Cyrl-ME" spc="-9" dirty="0" smtClean="0">
                <a:solidFill>
                  <a:schemeClr val="tx1"/>
                </a:solidFill>
              </a:rPr>
              <a:t>амалгама</a:t>
            </a:r>
            <a:r>
              <a:rPr spc="-9" smtClean="0">
                <a:solidFill>
                  <a:schemeClr val="tx1"/>
                </a:solidFill>
              </a:rPr>
              <a:t>)</a:t>
            </a:r>
            <a:endParaRPr spc="-9" dirty="0">
              <a:solidFill>
                <a:schemeClr val="tx1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8435" y="2019300"/>
            <a:ext cx="4164965" cy="2292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198105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Цементирање</a:t>
            </a:r>
            <a:r>
              <a:rPr sz="2400" b="1" spc="-3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ливених  испуна </a:t>
            </a:r>
            <a:r>
              <a:rPr sz="2400" spc="-4">
                <a:solidFill>
                  <a:srgbClr val="0000CC"/>
                </a:solidFill>
                <a:latin typeface="Times New Roman"/>
                <a:cs typeface="Times New Roman"/>
              </a:rPr>
              <a:t>и </a:t>
            </a:r>
            <a:r>
              <a:rPr lang="sr-Cyrl-ME" sz="2400" spc="-4" dirty="0" smtClean="0">
                <a:solidFill>
                  <a:srgbClr val="0000CC"/>
                </a:solidFill>
                <a:latin typeface="Times New Roman"/>
                <a:cs typeface="Times New Roman"/>
              </a:rPr>
              <a:t>фиксних зубних надокнада</a:t>
            </a:r>
          </a:p>
          <a:p>
            <a:pPr marL="308163" marR="198105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Привремено</a:t>
            </a:r>
            <a:r>
              <a:rPr sz="2400" b="1" spc="-22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затварање</a:t>
            </a:r>
            <a:endParaRPr sz="2400">
              <a:latin typeface="Times New Roman"/>
              <a:cs typeface="Times New Roman"/>
            </a:endParaRPr>
          </a:p>
          <a:p>
            <a:pPr marL="308163"/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кавитета на дужи</a:t>
            </a:r>
            <a:r>
              <a:rPr sz="2400" spc="-26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период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28676" name="Picture 4" descr="Image result for IMAGES PHOSPHATE C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028700"/>
            <a:ext cx="3048000" cy="2286001"/>
          </a:xfrm>
          <a:prstGeom prst="rect">
            <a:avLst/>
          </a:prstGeom>
          <a:noFill/>
        </p:spPr>
      </p:pic>
      <p:sp>
        <p:nvSpPr>
          <p:cNvPr id="12" name="object 6"/>
          <p:cNvSpPr/>
          <p:nvPr/>
        </p:nvSpPr>
        <p:spPr>
          <a:xfrm>
            <a:off x="5257800" y="1028700"/>
            <a:ext cx="3886200" cy="2286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678" name="Picture 6" descr="Image result for IMAGES PHOSPHATE CEM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938" y="3543300"/>
            <a:ext cx="6514292" cy="2052000"/>
          </a:xfrm>
          <a:prstGeom prst="rect">
            <a:avLst/>
          </a:prstGeom>
          <a:noFill/>
        </p:spPr>
      </p:pic>
      <p:pic>
        <p:nvPicPr>
          <p:cNvPr id="14" name="Picture 2" descr="Image result for IMAGES PHOSPHATE CEMENT"/>
          <p:cNvPicPr>
            <a:picLocks noChangeAspect="1" noChangeArrowheads="1"/>
          </p:cNvPicPr>
          <p:nvPr/>
        </p:nvPicPr>
        <p:blipFill>
          <a:blip r:embed="rId5" cstate="print"/>
          <a:srcRect t="14233" b="38233"/>
          <a:stretch>
            <a:fillRect/>
          </a:stretch>
        </p:blipFill>
        <p:spPr bwMode="auto">
          <a:xfrm>
            <a:off x="5334000" y="3332700"/>
            <a:ext cx="3747127" cy="226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19600" y="72815"/>
            <a:ext cx="4605528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indent="341731" algn="ctr"/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2. </a:t>
            </a:r>
            <a:r>
              <a:rPr sz="2800" b="1" spc="-4">
                <a:solidFill>
                  <a:srgbClr val="FF0000"/>
                </a:solidFill>
                <a:latin typeface="Times New Roman"/>
                <a:cs typeface="Times New Roman"/>
              </a:rPr>
              <a:t>ЦИНК-  </a:t>
            </a: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ПО</a:t>
            </a:r>
            <a:r>
              <a:rPr sz="2800" b="1" spc="-17" smtClean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ИКАРБ</a:t>
            </a:r>
            <a:r>
              <a:rPr lang="sr-Cyrl-ME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ОКСИЛАТНИ  ЦЕМЕНТ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834889" y="1749743"/>
            <a:ext cx="3115945" cy="584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/>
            <a:r>
              <a:rPr sz="3800" b="1" spc="4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3800" b="1" spc="-9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800" b="1" dirty="0">
                <a:solidFill>
                  <a:srgbClr val="FF0000"/>
                </a:solidFill>
                <a:latin typeface="Times New Roman"/>
                <a:cs typeface="Times New Roman"/>
              </a:rPr>
              <a:t>ЦЕМЕНТ</a:t>
            </a:r>
            <a:endParaRPr sz="3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29210"/>
            <a:ext cx="4781550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spc="-4" dirty="0">
                <a:solidFill>
                  <a:srgbClr val="FF0000"/>
                </a:solidFill>
              </a:rPr>
              <a:t>Двокомпонентни цемент прах и  </a:t>
            </a:r>
            <a:r>
              <a:rPr sz="2100" b="1" dirty="0">
                <a:solidFill>
                  <a:srgbClr val="FF0000"/>
                </a:solidFill>
              </a:rPr>
              <a:t>течност</a:t>
            </a:r>
            <a:endParaRPr sz="2100">
              <a:solidFill>
                <a:srgbClr val="FF0000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1" y="1065742"/>
            <a:ext cx="1634489" cy="323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/>
            <a:r>
              <a:rPr sz="2100" spc="-4" dirty="0">
                <a:latin typeface="Times New Roman"/>
                <a:cs typeface="Times New Roman"/>
              </a:rPr>
              <a:t>MgO</a:t>
            </a:r>
            <a:r>
              <a:rPr sz="2100" spc="-56" dirty="0">
                <a:latin typeface="Times New Roman"/>
                <a:cs typeface="Times New Roman"/>
              </a:rPr>
              <a:t> </a:t>
            </a:r>
            <a:r>
              <a:rPr sz="2100" spc="-4" dirty="0">
                <a:latin typeface="Times New Roman"/>
                <a:cs typeface="Times New Roman"/>
              </a:rPr>
              <a:t>1-1,5%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39" y="775449"/>
            <a:ext cx="4373880" cy="7104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  <a:tab pos="3253320" algn="l"/>
              </a:tabLst>
            </a:pP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ПРАХ</a:t>
            </a:r>
            <a:r>
              <a:rPr sz="21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1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latin typeface="Times New Roman"/>
                <a:cs typeface="Times New Roman"/>
              </a:rPr>
              <a:t>Ц</a:t>
            </a:r>
            <a:r>
              <a:rPr sz="2100" b="1" spc="4" dirty="0">
                <a:latin typeface="Times New Roman"/>
                <a:cs typeface="Times New Roman"/>
              </a:rPr>
              <a:t>И</a:t>
            </a:r>
            <a:r>
              <a:rPr sz="2100" b="1" dirty="0">
                <a:latin typeface="Times New Roman"/>
                <a:cs typeface="Times New Roman"/>
              </a:rPr>
              <a:t>НК</a:t>
            </a:r>
            <a:r>
              <a:rPr sz="2100" b="1" spc="-17" dirty="0">
                <a:latin typeface="Times New Roman"/>
                <a:cs typeface="Times New Roman"/>
              </a:rPr>
              <a:t> </a:t>
            </a:r>
            <a:r>
              <a:rPr sz="2100" b="1" dirty="0">
                <a:latin typeface="Times New Roman"/>
                <a:cs typeface="Times New Roman"/>
              </a:rPr>
              <a:t>ОКСИД	</a:t>
            </a:r>
            <a:r>
              <a:rPr sz="2100" b="1" spc="-26" dirty="0">
                <a:latin typeface="Times New Roman"/>
                <a:cs typeface="Times New Roman"/>
              </a:rPr>
              <a:t>Z</a:t>
            </a:r>
            <a:r>
              <a:rPr sz="2100" b="1" spc="-4" dirty="0">
                <a:latin typeface="Times New Roman"/>
                <a:cs typeface="Times New Roman"/>
              </a:rPr>
              <a:t>nO</a:t>
            </a:r>
            <a:endParaRPr sz="2100">
              <a:latin typeface="Times New Roman"/>
              <a:cs typeface="Times New Roman"/>
            </a:endParaRPr>
          </a:p>
          <a:p>
            <a:pPr marL="11006">
              <a:spcBef>
                <a:spcPts val="498"/>
              </a:spcBef>
            </a:pPr>
            <a:r>
              <a:rPr sz="2100" spc="-4" smtClean="0">
                <a:latin typeface="Times New Roman"/>
                <a:cs typeface="Times New Roman"/>
              </a:rPr>
              <a:t>•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xfrm>
            <a:off x="78739" y="1485900"/>
            <a:ext cx="5463540" cy="41088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/>
            <a:r>
              <a:rPr spc="-4" dirty="0">
                <a:solidFill>
                  <a:srgbClr val="FF0000"/>
                </a:solidFill>
              </a:rPr>
              <a:t>ТЕЧНОСТ </a:t>
            </a:r>
            <a:r>
              <a:rPr dirty="0">
                <a:solidFill>
                  <a:srgbClr val="FF0000"/>
                </a:solidFill>
              </a:rPr>
              <a:t>– </a:t>
            </a:r>
            <a:r>
              <a:rPr dirty="0">
                <a:solidFill>
                  <a:schemeClr val="tx1"/>
                </a:solidFill>
              </a:rPr>
              <a:t>ВОДЕНИ</a:t>
            </a:r>
            <a:r>
              <a:rPr spc="-74" dirty="0">
                <a:solidFill>
                  <a:schemeClr val="tx1"/>
                </a:solidFill>
              </a:rPr>
              <a:t> </a:t>
            </a:r>
            <a:r>
              <a:rPr spc="-4" dirty="0">
                <a:solidFill>
                  <a:schemeClr val="tx1"/>
                </a:solidFill>
              </a:rPr>
              <a:t>РАСТВОР</a:t>
            </a:r>
          </a:p>
          <a:p>
            <a:pPr marL="308163"/>
            <a:r>
              <a:rPr dirty="0">
                <a:solidFill>
                  <a:schemeClr val="tx1"/>
                </a:solidFill>
              </a:rPr>
              <a:t>ПОЛИАКРИЛНЕ КИСЕЛИНЕ</a:t>
            </a:r>
            <a:r>
              <a:rPr spc="-139" dirty="0">
                <a:solidFill>
                  <a:schemeClr val="tx1"/>
                </a:solidFill>
              </a:rPr>
              <a:t> </a:t>
            </a:r>
            <a:r>
              <a:rPr dirty="0">
                <a:solidFill>
                  <a:schemeClr val="tx1"/>
                </a:solidFill>
              </a:rPr>
              <a:t>40%</a:t>
            </a:r>
          </a:p>
          <a:p>
            <a:pPr marL="308163" marR="464996">
              <a:tabLst>
                <a:tab pos="2024521" algn="l"/>
                <a:tab pos="3668240" algn="l"/>
              </a:tabLst>
            </a:pPr>
            <a:r>
              <a:rPr b="0" dirty="0">
                <a:solidFill>
                  <a:schemeClr val="tx1"/>
                </a:solidFill>
                <a:latin typeface="Times New Roman"/>
                <a:cs typeface="Times New Roman"/>
              </a:rPr>
              <a:t>имају </a:t>
            </a:r>
            <a:r>
              <a:rPr spc="-4" dirty="0">
                <a:solidFill>
                  <a:schemeClr val="tx1"/>
                </a:solidFill>
              </a:rPr>
              <a:t>различиту вискозност </a:t>
            </a:r>
            <a:r>
              <a:rPr b="0" dirty="0">
                <a:solidFill>
                  <a:schemeClr val="tx1"/>
                </a:solidFill>
                <a:latin typeface="Times New Roman"/>
                <a:cs typeface="Times New Roman"/>
              </a:rPr>
              <a:t>у  зависности од	</a:t>
            </a:r>
            <a:r>
              <a:rPr b="0">
                <a:solidFill>
                  <a:schemeClr val="tx1"/>
                </a:solidFill>
                <a:latin typeface="Times New Roman"/>
                <a:cs typeface="Times New Roman"/>
              </a:rPr>
              <a:t>молекулске</a:t>
            </a:r>
            <a:r>
              <a:rPr b="0" spc="-99">
                <a:solidFill>
                  <a:schemeClr val="tx1"/>
                </a:solidFill>
              </a:rPr>
              <a:t> </a:t>
            </a:r>
            <a:r>
              <a:rPr b="0" smtClean="0">
                <a:solidFill>
                  <a:schemeClr val="tx1"/>
                </a:solidFill>
                <a:latin typeface="Times New Roman"/>
                <a:cs typeface="Times New Roman"/>
              </a:rPr>
              <a:t>тежине</a:t>
            </a:r>
            <a:r>
              <a:rPr lang="sr-Cyrl-ME" b="0" dirty="0" smtClean="0">
                <a:solidFill>
                  <a:schemeClr val="tx1"/>
                </a:solidFill>
                <a:latin typeface="Times New Roman"/>
                <a:cs typeface="Times New Roman"/>
              </a:rPr>
              <a:t> !</a:t>
            </a:r>
            <a:r>
              <a:rPr b="0" smtClean="0">
                <a:solidFill>
                  <a:schemeClr val="tx1"/>
                </a:solidFill>
                <a:latin typeface="Times New Roman"/>
                <a:cs typeface="Times New Roman"/>
              </a:rPr>
              <a:t>  </a:t>
            </a:r>
            <a:r>
              <a:rPr lang="sr-Cyrl-ME" b="0" dirty="0" smtClean="0">
                <a:solidFill>
                  <a:schemeClr val="tx1"/>
                </a:solidFill>
                <a:latin typeface="Times New Roman"/>
                <a:cs typeface="Times New Roman"/>
              </a:rPr>
              <a:t>В</a:t>
            </a:r>
            <a:r>
              <a:rPr b="0" spc="-9" smtClean="0">
                <a:solidFill>
                  <a:schemeClr val="tx1"/>
                </a:solidFill>
              </a:rPr>
              <a:t>и</a:t>
            </a:r>
            <a:r>
              <a:rPr b="0" smtClean="0">
                <a:solidFill>
                  <a:schemeClr val="tx1"/>
                </a:solidFill>
                <a:latin typeface="Times New Roman"/>
                <a:cs typeface="Times New Roman"/>
              </a:rPr>
              <a:t>скознија</a:t>
            </a:r>
            <a:r>
              <a:rPr b="0" spc="-13" smtClean="0">
                <a:solidFill>
                  <a:schemeClr val="tx1"/>
                </a:solidFill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b="0">
                <a:solidFill>
                  <a:schemeClr val="tx1"/>
                </a:solidFill>
                <a:latin typeface="Times New Roman"/>
                <a:cs typeface="Times New Roman"/>
              </a:rPr>
              <a:t>за</a:t>
            </a:r>
            <a:r>
              <a:rPr b="0" spc="-13">
                <a:solidFill>
                  <a:schemeClr val="tx1"/>
                </a:solidFill>
              </a:rPr>
              <a:t> </a:t>
            </a:r>
            <a:r>
              <a:rPr b="0" smtClean="0">
                <a:solidFill>
                  <a:schemeClr val="tx1"/>
                </a:solidFill>
                <a:latin typeface="Times New Roman"/>
                <a:cs typeface="Times New Roman"/>
              </a:rPr>
              <a:t>цементирање</a:t>
            </a:r>
            <a:r>
              <a:rPr lang="sr-Cyrl-ME" b="0" dirty="0" smtClean="0">
                <a:solidFill>
                  <a:schemeClr val="tx1"/>
                </a:solidFill>
                <a:latin typeface="Times New Roman"/>
                <a:cs typeface="Times New Roman"/>
              </a:rPr>
              <a:t>; </a:t>
            </a:r>
          </a:p>
          <a:p>
            <a:pPr marL="308163" marR="464996">
              <a:tabLst>
                <a:tab pos="2024521" algn="l"/>
                <a:tab pos="3668240" algn="l"/>
              </a:tabLst>
            </a:pPr>
            <a:r>
              <a:rPr b="0" smtClean="0">
                <a:solidFill>
                  <a:schemeClr val="tx1"/>
                </a:solidFill>
                <a:latin typeface="Times New Roman"/>
                <a:cs typeface="Times New Roman"/>
              </a:rPr>
              <a:t>мање  </a:t>
            </a:r>
            <a:r>
              <a:rPr b="0" spc="-4" dirty="0">
                <a:solidFill>
                  <a:schemeClr val="tx1"/>
                </a:solidFill>
              </a:rPr>
              <a:t>вискозна-за</a:t>
            </a:r>
            <a:r>
              <a:rPr b="0" spc="-35" dirty="0">
                <a:solidFill>
                  <a:schemeClr val="tx1"/>
                </a:solidFill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/>
                <a:cs typeface="Times New Roman"/>
              </a:rPr>
              <a:t>испуне</a:t>
            </a:r>
          </a:p>
          <a:p>
            <a:pPr marL="308163" marR="4402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pc="-4" dirty="0">
                <a:solidFill>
                  <a:srgbClr val="FF0000"/>
                </a:solidFill>
              </a:rPr>
              <a:t>Једнокомпонентни цемент </a:t>
            </a:r>
            <a:r>
              <a:rPr b="0" dirty="0">
                <a:solidFill>
                  <a:schemeClr val="tx1"/>
                </a:solidFill>
                <a:latin typeface="Times New Roman"/>
                <a:cs typeface="Times New Roman"/>
              </a:rPr>
              <a:t>има облик  праха који се меша са</a:t>
            </a:r>
            <a:r>
              <a:rPr b="0" spc="-117" dirty="0">
                <a:solidFill>
                  <a:schemeClr val="tx1"/>
                </a:solidFill>
              </a:rPr>
              <a:t> </a:t>
            </a:r>
            <a:r>
              <a:rPr b="0" dirty="0">
                <a:solidFill>
                  <a:schemeClr val="tx1"/>
                </a:solidFill>
                <a:latin typeface="Times New Roman"/>
                <a:cs typeface="Times New Roman"/>
              </a:rPr>
              <a:t>водом</a:t>
            </a:r>
          </a:p>
          <a:p>
            <a:pPr marL="308163" indent="-297157">
              <a:spcBef>
                <a:spcPts val="503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pc="-4" dirty="0">
                <a:solidFill>
                  <a:srgbClr val="FF0000"/>
                </a:solidFill>
              </a:rPr>
              <a:t>ПРАХ </a:t>
            </a:r>
            <a:r>
              <a:rPr spc="-4" dirty="0">
                <a:solidFill>
                  <a:schemeClr val="tx1"/>
                </a:solidFill>
              </a:rPr>
              <a:t>чини </a:t>
            </a:r>
            <a:r>
              <a:rPr spc="-13" dirty="0">
                <a:solidFill>
                  <a:schemeClr val="tx1"/>
                </a:solidFill>
              </a:rPr>
              <a:t>ZnO </a:t>
            </a:r>
            <a:r>
              <a:rPr>
                <a:solidFill>
                  <a:schemeClr val="tx1"/>
                </a:solidFill>
              </a:rPr>
              <a:t>и</a:t>
            </a:r>
            <a:r>
              <a:rPr spc="9">
                <a:solidFill>
                  <a:schemeClr val="tx1"/>
                </a:solidFill>
              </a:rPr>
              <a:t> </a:t>
            </a:r>
            <a:r>
              <a:rPr lang="sr-Cyrl-ME" spc="9" dirty="0" smtClean="0">
                <a:solidFill>
                  <a:schemeClr val="tx1"/>
                </a:solidFill>
              </a:rPr>
              <a:t>ДЕХИДРИРАНА</a:t>
            </a:r>
            <a:endParaRPr dirty="0">
              <a:solidFill>
                <a:schemeClr val="tx1"/>
              </a:solidFill>
            </a:endParaRPr>
          </a:p>
          <a:p>
            <a:pPr marL="308163"/>
            <a:r>
              <a:rPr>
                <a:solidFill>
                  <a:schemeClr val="tx1"/>
                </a:solidFill>
              </a:rPr>
              <a:t>ПОЛИАКРИЛНА</a:t>
            </a:r>
            <a:r>
              <a:rPr spc="-126">
                <a:solidFill>
                  <a:schemeClr val="tx1"/>
                </a:solidFill>
              </a:rPr>
              <a:t> </a:t>
            </a:r>
            <a:r>
              <a:rPr smtClean="0">
                <a:solidFill>
                  <a:schemeClr val="tx1"/>
                </a:solidFill>
              </a:rPr>
              <a:t>КИС</a:t>
            </a:r>
            <a:r>
              <a:rPr lang="sr-Cyrl-ME" dirty="0" smtClean="0">
                <a:solidFill>
                  <a:schemeClr val="tx1"/>
                </a:solidFill>
              </a:rPr>
              <a:t>ЕЛИНА</a:t>
            </a:r>
            <a:endParaRPr dirty="0">
              <a:solidFill>
                <a:schemeClr val="tx1"/>
              </a:solidFill>
            </a:endParaRPr>
          </a:p>
          <a:p>
            <a:pPr marL="308163" marR="211312" indent="-297157">
              <a:spcBef>
                <a:spcPts val="498"/>
              </a:spcBef>
              <a:buChar char="•"/>
              <a:tabLst>
                <a:tab pos="307613" algn="l"/>
                <a:tab pos="308163" algn="l"/>
              </a:tabLst>
            </a:pPr>
            <a:r>
              <a:rPr dirty="0">
                <a:solidFill>
                  <a:srgbClr val="FF0000"/>
                </a:solidFill>
                <a:latin typeface="Times New Roman"/>
                <a:cs typeface="Times New Roman"/>
              </a:rPr>
              <a:t>Прах се меша са водом</a:t>
            </a:r>
            <a:r>
              <a:rPr b="0" dirty="0">
                <a:latin typeface="Times New Roman"/>
                <a:cs typeface="Times New Roman"/>
              </a:rPr>
              <a:t>, киселина се  раствара </a:t>
            </a:r>
            <a:r>
              <a:rPr b="0" spc="-4" dirty="0"/>
              <a:t>и </a:t>
            </a:r>
            <a:r>
              <a:rPr b="0" dirty="0">
                <a:latin typeface="Times New Roman"/>
                <a:cs typeface="Times New Roman"/>
              </a:rPr>
              <a:t>започиње реакција са</a:t>
            </a:r>
            <a:r>
              <a:rPr b="0" spc="-108" dirty="0"/>
              <a:t> </a:t>
            </a:r>
            <a:r>
              <a:rPr b="0" dirty="0">
                <a:latin typeface="Times New Roman"/>
                <a:cs typeface="Times New Roman"/>
              </a:rPr>
              <a:t>ZnO</a:t>
            </a:r>
          </a:p>
        </p:txBody>
      </p:sp>
      <p:pic>
        <p:nvPicPr>
          <p:cNvPr id="20482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5143800" y="1752900"/>
            <a:ext cx="3924000" cy="3924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10483" y="351154"/>
            <a:ext cx="5685917" cy="1200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indent="550" algn="ctr"/>
            <a:r>
              <a:rPr sz="2600" b="1" spc="4" dirty="0">
                <a:solidFill>
                  <a:srgbClr val="FF0000"/>
                </a:solidFill>
              </a:rPr>
              <a:t>РЕАКЦИЈА  </a:t>
            </a:r>
            <a:r>
              <a:rPr sz="2600" b="1">
                <a:solidFill>
                  <a:srgbClr val="FF0000"/>
                </a:solidFill>
              </a:rPr>
              <a:t>ВЕЗИВАЊА </a:t>
            </a:r>
            <a:r>
              <a:rPr sz="2600" b="1" smtClean="0">
                <a:solidFill>
                  <a:srgbClr val="FF0000"/>
                </a:solidFill>
              </a:rPr>
              <a:t>ЦИНК-П</a:t>
            </a:r>
            <a:r>
              <a:rPr sz="2600" b="1" spc="4" smtClean="0">
                <a:solidFill>
                  <a:srgbClr val="FF0000"/>
                </a:solidFill>
              </a:rPr>
              <a:t>О</a:t>
            </a:r>
            <a:r>
              <a:rPr sz="2600" b="1" smtClean="0">
                <a:solidFill>
                  <a:srgbClr val="FF0000"/>
                </a:solidFill>
              </a:rPr>
              <a:t>ЛИ</a:t>
            </a:r>
            <a:r>
              <a:rPr sz="2600" b="1" spc="9" smtClean="0">
                <a:solidFill>
                  <a:srgbClr val="FF0000"/>
                </a:solidFill>
              </a:rPr>
              <a:t>К</a:t>
            </a:r>
            <a:r>
              <a:rPr sz="2600" b="1" smtClean="0">
                <a:solidFill>
                  <a:srgbClr val="FF0000"/>
                </a:solidFill>
              </a:rPr>
              <a:t>АРБОКСИЛАТНИХ</a:t>
            </a:r>
            <a:r>
              <a:rPr sz="2600" b="1" spc="-91" smtClean="0">
                <a:solidFill>
                  <a:srgbClr val="FF0000"/>
                </a:solidFill>
              </a:rPr>
              <a:t> </a:t>
            </a:r>
            <a:r>
              <a:rPr sz="2600" b="1" spc="4" smtClean="0">
                <a:solidFill>
                  <a:srgbClr val="FF0000"/>
                </a:solidFill>
              </a:rPr>
              <a:t>ЦЕМЕНТА</a:t>
            </a:r>
            <a:endParaRPr sz="2600"/>
          </a:p>
        </p:txBody>
      </p:sp>
      <p:sp>
        <p:nvSpPr>
          <p:cNvPr id="3" name="object 3"/>
          <p:cNvSpPr txBox="1"/>
          <p:nvPr/>
        </p:nvSpPr>
        <p:spPr>
          <a:xfrm>
            <a:off x="78739" y="331594"/>
            <a:ext cx="3759200" cy="45833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Полиакрилна кис. има  </a:t>
            </a:r>
            <a:r>
              <a:rPr sz="2400" spc="-4">
                <a:latin typeface="Times New Roman"/>
                <a:cs typeface="Times New Roman"/>
              </a:rPr>
              <a:t>способност 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хелатације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што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значи  да може да веже јоне  метала градећи  комплексна</a:t>
            </a:r>
            <a:r>
              <a:rPr sz="2400" spc="-52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једињења</a:t>
            </a:r>
            <a:endParaRPr sz="2400">
              <a:latin typeface="Times New Roman"/>
              <a:cs typeface="Times New Roman"/>
            </a:endParaRPr>
          </a:p>
          <a:p>
            <a:pPr marL="308163" marR="83094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Реакција  неутрализације  настаје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везивањем  Zn за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карбоксилне 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гр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упе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градећи </a:t>
            </a:r>
            <a:r>
              <a:rPr sz="2400" b="1" spc="-4" dirty="0">
                <a:latin typeface="Times New Roman"/>
                <a:cs typeface="Times New Roman"/>
              </a:rPr>
              <a:t>матрикс  Zn-  поликарбоксилата</a:t>
            </a:r>
            <a:r>
              <a:rPr sz="2400" b="1" spc="-17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и  </a:t>
            </a:r>
            <a:r>
              <a:rPr sz="2400" b="1" spc="-4" dirty="0">
                <a:latin typeface="Times New Roman"/>
                <a:cs typeface="Times New Roman"/>
              </a:rPr>
              <a:t>неизреаговалих  </a:t>
            </a:r>
            <a:r>
              <a:rPr sz="2400" b="1" spc="-9" dirty="0">
                <a:latin typeface="Times New Roman"/>
                <a:cs typeface="Times New Roman"/>
              </a:rPr>
              <a:t>честица</a:t>
            </a:r>
            <a:r>
              <a:rPr sz="2400" b="1" spc="-56" dirty="0">
                <a:latin typeface="Times New Roman"/>
                <a:cs typeface="Times New Roman"/>
              </a:rPr>
              <a:t> </a:t>
            </a:r>
            <a:r>
              <a:rPr sz="2400" b="1" spc="-4" dirty="0">
                <a:latin typeface="Times New Roman"/>
                <a:cs typeface="Times New Roman"/>
              </a:rPr>
              <a:t>ZnO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733800" y="2222500"/>
            <a:ext cx="2209800" cy="1587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96001" y="2159001"/>
            <a:ext cx="3047999" cy="35559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1028028"/>
          </a:xfrm>
          <a:prstGeom prst="rect">
            <a:avLst/>
          </a:prstGeom>
        </p:spPr>
        <p:txBody>
          <a:bodyPr vert="horz" wrap="square" lIns="0" tIns="164646" rIns="0" bIns="0" rtlCol="0">
            <a:spAutoFit/>
          </a:bodyPr>
          <a:lstStyle/>
          <a:p>
            <a:pPr marL="550" algn="ctr"/>
            <a:r>
              <a:rPr sz="2800" b="1" smtClean="0">
                <a:solidFill>
                  <a:srgbClr val="FF0000"/>
                </a:solidFill>
              </a:rPr>
              <a:t>АДХЕЗИВНОСТ</a:t>
            </a:r>
            <a:r>
              <a:rPr lang="sr-Cyrl-ME" sz="2800" b="1" dirty="0" smtClean="0">
                <a:solidFill>
                  <a:srgbClr val="FF0000"/>
                </a:solidFill>
              </a:rPr>
              <a:t> </a:t>
            </a:r>
            <a:r>
              <a:rPr sz="2800" b="1" spc="-95" smtClean="0">
                <a:solidFill>
                  <a:srgbClr val="FF0000"/>
                </a:solidFill>
              </a:rPr>
              <a:t> </a:t>
            </a:r>
            <a:r>
              <a:rPr sz="2800" b="1" spc="4" dirty="0">
                <a:solidFill>
                  <a:srgbClr val="FF0000"/>
                </a:solidFill>
              </a:rPr>
              <a:t>ЦИНК-</a:t>
            </a:r>
            <a:endParaRPr sz="2800"/>
          </a:p>
          <a:p>
            <a:pPr algn="ctr"/>
            <a:r>
              <a:rPr sz="2800" b="1" smtClean="0">
                <a:solidFill>
                  <a:srgbClr val="FF0000"/>
                </a:solidFill>
              </a:rPr>
              <a:t>ПОЛИКАРБОКСИЛАТНОГ</a:t>
            </a:r>
            <a:r>
              <a:rPr lang="sr-Cyrl-ME" sz="2800" b="1" dirty="0" smtClean="0">
                <a:solidFill>
                  <a:srgbClr val="FF0000"/>
                </a:solidFill>
              </a:rPr>
              <a:t> </a:t>
            </a:r>
            <a:r>
              <a:rPr sz="2800" b="1" spc="-91" smtClean="0">
                <a:solidFill>
                  <a:srgbClr val="FF0000"/>
                </a:solidFill>
              </a:rPr>
              <a:t> </a:t>
            </a:r>
            <a:r>
              <a:rPr sz="2800" b="1" spc="4" dirty="0">
                <a:solidFill>
                  <a:srgbClr val="FF0000"/>
                </a:solidFill>
              </a:rPr>
              <a:t>ЦЕМЕНТА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383540" y="1488228"/>
            <a:ext cx="7957184" cy="31957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88047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>
                <a:latin typeface="Times New Roman"/>
                <a:cs typeface="Times New Roman"/>
              </a:rPr>
              <a:t>Полиакрилна </a:t>
            </a:r>
            <a:r>
              <a:rPr sz="2400" spc="-4" smtClean="0">
                <a:latin typeface="Times New Roman"/>
                <a:cs typeface="Times New Roman"/>
              </a:rPr>
              <a:t>кис</a:t>
            </a:r>
            <a:r>
              <a:rPr lang="sr-Cyrl-ME" sz="2400" spc="-4" dirty="0" smtClean="0">
                <a:latin typeface="Times New Roman"/>
                <a:cs typeface="Times New Roman"/>
              </a:rPr>
              <a:t>елина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са јонима Ca гради </a:t>
            </a:r>
            <a:r>
              <a:rPr sz="2400" spc="-4">
                <a:latin typeface="Times New Roman"/>
                <a:cs typeface="Times New Roman"/>
              </a:rPr>
              <a:t>метални  </a:t>
            </a:r>
            <a:r>
              <a:rPr sz="2400" spc="-4" smtClean="0">
                <a:latin typeface="Times New Roman"/>
                <a:cs typeface="Times New Roman"/>
              </a:rPr>
              <a:t>комплекс</a:t>
            </a:r>
            <a:r>
              <a:rPr lang="sr-Cyrl-ME" sz="2400" spc="-4" dirty="0" smtClean="0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-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ствара хелате </a:t>
            </a:r>
            <a:r>
              <a:rPr sz="2400" b="1" spc="-4" dirty="0">
                <a:latin typeface="Times New Roman"/>
                <a:cs typeface="Times New Roman"/>
              </a:rPr>
              <a:t>(</a:t>
            </a:r>
            <a:r>
              <a:rPr sz="2400" b="1" spc="-4">
                <a:latin typeface="Times New Roman"/>
                <a:cs typeface="Times New Roman"/>
              </a:rPr>
              <a:t>COOH </a:t>
            </a:r>
            <a:r>
              <a:rPr sz="2400" b="1" spc="-4" smtClean="0">
                <a:latin typeface="Times New Roman"/>
                <a:cs typeface="Times New Roman"/>
              </a:rPr>
              <a:t>гр</a:t>
            </a:r>
            <a:r>
              <a:rPr lang="sr-Cyrl-ME" sz="2400" b="1" spc="-4" dirty="0" smtClean="0">
                <a:latin typeface="Times New Roman"/>
                <a:cs typeface="Times New Roman"/>
              </a:rPr>
              <a:t>упе</a:t>
            </a:r>
            <a:r>
              <a:rPr sz="2400" b="1" spc="-4" smtClean="0">
                <a:latin typeface="Times New Roman"/>
                <a:cs typeface="Times New Roman"/>
              </a:rPr>
              <a:t> </a:t>
            </a:r>
            <a:r>
              <a:rPr sz="2400" b="1" spc="-4" dirty="0">
                <a:latin typeface="Times New Roman"/>
                <a:cs typeface="Times New Roman"/>
              </a:rPr>
              <a:t>за јоне </a:t>
            </a:r>
            <a:r>
              <a:rPr sz="2400" b="1" spc="-9" dirty="0">
                <a:latin typeface="Times New Roman"/>
                <a:cs typeface="Times New Roman"/>
              </a:rPr>
              <a:t>Ca++)  </a:t>
            </a:r>
            <a:r>
              <a:rPr sz="2400" spc="-4" dirty="0">
                <a:latin typeface="Times New Roman"/>
                <a:cs typeface="Times New Roman"/>
              </a:rPr>
              <a:t>остварујући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хемијску везу </a:t>
            </a:r>
            <a:r>
              <a:rPr sz="2400" b="1" spc="-4">
                <a:latin typeface="Times New Roman"/>
                <a:cs typeface="Times New Roman"/>
              </a:rPr>
              <a:t>са </a:t>
            </a:r>
            <a:r>
              <a:rPr sz="2400" b="1" spc="-4" smtClean="0">
                <a:latin typeface="Times New Roman"/>
                <a:cs typeface="Times New Roman"/>
              </a:rPr>
              <a:t>калцифи</a:t>
            </a:r>
            <a:r>
              <a:rPr lang="sr-Cyrl-ME" sz="2400" b="1" spc="-4" dirty="0" smtClean="0">
                <a:latin typeface="Times New Roman"/>
                <a:cs typeface="Times New Roman"/>
              </a:rPr>
              <a:t>кова</a:t>
            </a:r>
            <a:r>
              <a:rPr sz="2400" b="1" spc="-4" smtClean="0">
                <a:latin typeface="Times New Roman"/>
                <a:cs typeface="Times New Roman"/>
              </a:rPr>
              <a:t>ним  </a:t>
            </a:r>
            <a:r>
              <a:rPr sz="2400" b="1" spc="-4" dirty="0">
                <a:latin typeface="Times New Roman"/>
                <a:cs typeface="Times New Roman"/>
              </a:rPr>
              <a:t>површинама зубних ткива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(2,5 пута већа  адхезивност у односу на </a:t>
            </a:r>
            <a:r>
              <a:rPr sz="2400" spc="-4">
                <a:latin typeface="Times New Roman"/>
                <a:cs typeface="Times New Roman"/>
              </a:rPr>
              <a:t>фосфатни</a:t>
            </a:r>
            <a:r>
              <a:rPr sz="2400" spc="-17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цем</a:t>
            </a:r>
            <a:r>
              <a:rPr lang="sr-Cyrl-ME" sz="2400" spc="-4" dirty="0" smtClean="0">
                <a:latin typeface="Times New Roman"/>
                <a:cs typeface="Times New Roman"/>
              </a:rPr>
              <a:t>ент</a:t>
            </a:r>
            <a:r>
              <a:rPr sz="2400" spc="-4" smtClean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Гради 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комплексна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једињења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са органским делом </a:t>
            </a:r>
            <a:r>
              <a:rPr sz="24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дентина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–  колагеном </a:t>
            </a:r>
            <a:r>
              <a:rPr sz="2400" spc="-4" dirty="0">
                <a:latin typeface="Times New Roman"/>
                <a:cs typeface="Times New Roman"/>
              </a:rPr>
              <a:t>што повећава</a:t>
            </a:r>
            <a:r>
              <a:rPr sz="2400" spc="17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адхезивност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>
                <a:latin typeface="Times New Roman"/>
                <a:cs typeface="Times New Roman"/>
              </a:rPr>
              <a:t>Акрилна </a:t>
            </a:r>
            <a:r>
              <a:rPr sz="2400" spc="-4" smtClean="0">
                <a:latin typeface="Times New Roman"/>
                <a:cs typeface="Times New Roman"/>
              </a:rPr>
              <a:t>кис</a:t>
            </a:r>
            <a:r>
              <a:rPr lang="sr-Cyrl-ME" sz="2400" spc="-4" dirty="0" smtClean="0">
                <a:latin typeface="Times New Roman"/>
                <a:cs typeface="Times New Roman"/>
              </a:rPr>
              <a:t>елина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lang="sr-Cyrl-ME" sz="2400" spc="-4" dirty="0" smtClean="0">
                <a:latin typeface="Times New Roman"/>
                <a:cs typeface="Times New Roman"/>
              </a:rPr>
              <a:t>полимеризује </a:t>
            </a:r>
            <a:r>
              <a:rPr sz="2400" spc="-4" smtClean="0">
                <a:latin typeface="Times New Roman"/>
                <a:cs typeface="Times New Roman"/>
              </a:rPr>
              <a:t>у </a:t>
            </a:r>
            <a:r>
              <a:rPr sz="2400" spc="-4">
                <a:latin typeface="Times New Roman"/>
                <a:cs typeface="Times New Roman"/>
              </a:rPr>
              <a:t>воденом </a:t>
            </a:r>
            <a:r>
              <a:rPr sz="2400" spc="-4" smtClean="0">
                <a:latin typeface="Times New Roman"/>
                <a:cs typeface="Times New Roman"/>
              </a:rPr>
              <a:t>раствору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1161610"/>
          </a:xfrm>
          <a:prstGeom prst="rect">
            <a:avLst/>
          </a:prstGeom>
        </p:spPr>
        <p:txBody>
          <a:bodyPr vert="horz" wrap="square" lIns="0" tIns="296936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sr-Cyrl-ME" sz="2800" b="1" spc="-65" dirty="0" smtClean="0">
                <a:solidFill>
                  <a:srgbClr val="FF0000"/>
                </a:solidFill>
              </a:rPr>
              <a:t>СВОЈСТВА </a:t>
            </a:r>
            <a:r>
              <a:rPr sz="2800" b="1" spc="-65" smtClean="0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ЦИНК</a:t>
            </a:r>
            <a:r>
              <a:rPr lang="sr-Cyrl-ME" sz="2800" b="1" dirty="0" smtClean="0">
                <a:solidFill>
                  <a:srgbClr val="FF0000"/>
                </a:solidFill>
              </a:rPr>
              <a:t>-</a:t>
            </a:r>
            <a:r>
              <a:rPr sz="2800" b="1" smtClean="0">
                <a:solidFill>
                  <a:srgbClr val="FF0000"/>
                </a:solidFill>
              </a:rPr>
              <a:t>ПОЛИКАРБОКСИЛАТНОГ</a:t>
            </a:r>
            <a:endParaRPr sz="2800"/>
          </a:p>
          <a:p>
            <a:pPr algn="ctr"/>
            <a:r>
              <a:rPr sz="2800" b="1" dirty="0">
                <a:solidFill>
                  <a:srgbClr val="FF0000"/>
                </a:solidFill>
              </a:rPr>
              <a:t>ЦЕМЕНТА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8738" y="1297729"/>
            <a:ext cx="9065261" cy="36317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Растворљивост </a:t>
            </a:r>
            <a:r>
              <a:rPr sz="2400" spc="-4">
                <a:latin typeface="Times New Roman"/>
                <a:cs typeface="Times New Roman"/>
              </a:rPr>
              <a:t>у </a:t>
            </a:r>
            <a:r>
              <a:rPr lang="sr-Cyrl-ME" sz="2400" b="1" spc="-4" dirty="0" smtClean="0">
                <a:latin typeface="Times New Roman"/>
                <a:cs typeface="Times New Roman"/>
              </a:rPr>
              <a:t>води /пљувачци </a:t>
            </a:r>
            <a:r>
              <a:rPr sz="2400" spc="-4" smtClean="0">
                <a:latin typeface="Times New Roman"/>
                <a:cs typeface="Times New Roman"/>
              </a:rPr>
              <a:t>је</a:t>
            </a:r>
            <a:r>
              <a:rPr lang="sr-Cyrl-ME" sz="2400" spc="-4" dirty="0" smtClean="0">
                <a:latin typeface="Times New Roman"/>
                <a:cs typeface="Times New Roman"/>
              </a:rPr>
              <a:t> мања од</a:t>
            </a:r>
            <a:r>
              <a:rPr sz="2400" spc="-61" smtClean="0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фосфатног</a:t>
            </a:r>
            <a:r>
              <a:rPr lang="sr-Cyrl-ME" sz="2400" spc="-4" dirty="0" smtClean="0">
                <a:latin typeface="Times New Roman"/>
                <a:cs typeface="Times New Roman"/>
              </a:rPr>
              <a:t>; већа му је растворљивост у киселинама</a:t>
            </a:r>
            <a:endParaRPr sz="24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Чврстоћа </a:t>
            </a:r>
            <a:r>
              <a:rPr sz="2400" spc="-4" dirty="0">
                <a:latin typeface="Times New Roman"/>
                <a:cs typeface="Times New Roman"/>
              </a:rPr>
              <a:t>на притисак </a:t>
            </a:r>
            <a:r>
              <a:rPr sz="2400" b="1" spc="-4">
                <a:latin typeface="Times New Roman"/>
                <a:cs typeface="Times New Roman"/>
              </a:rPr>
              <a:t>слична </a:t>
            </a:r>
            <a:r>
              <a:rPr sz="2400" spc="-4" smtClean="0">
                <a:latin typeface="Times New Roman"/>
                <a:cs typeface="Times New Roman"/>
              </a:rPr>
              <a:t>фосфатном</a:t>
            </a:r>
            <a:r>
              <a:rPr lang="sr-Cyrl-ME" sz="2400" spc="-4" dirty="0" smtClean="0">
                <a:latin typeface="Times New Roman"/>
                <a:cs typeface="Times New Roman"/>
              </a:rPr>
              <a:t>,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а чврстоћа на  истезање </a:t>
            </a:r>
            <a:r>
              <a:rPr sz="2400" spc="-4">
                <a:latin typeface="Times New Roman"/>
                <a:cs typeface="Times New Roman"/>
              </a:rPr>
              <a:t>је</a:t>
            </a:r>
            <a:r>
              <a:rPr sz="2400" spc="-78">
                <a:latin typeface="Times New Roman"/>
                <a:cs typeface="Times New Roman"/>
              </a:rPr>
              <a:t> </a:t>
            </a:r>
            <a:r>
              <a:rPr sz="2400" b="1" spc="-4" smtClean="0">
                <a:latin typeface="Times New Roman"/>
                <a:cs typeface="Times New Roman"/>
              </a:rPr>
              <a:t>већа</a:t>
            </a:r>
            <a:r>
              <a:rPr lang="sr-Cyrl-ME" sz="2400" b="1" spc="-4" dirty="0" smtClean="0">
                <a:latin typeface="Times New Roman"/>
                <a:cs typeface="Times New Roman"/>
              </a:rPr>
              <a:t> </a:t>
            </a:r>
            <a:r>
              <a:rPr lang="sr-Cyrl-ME" sz="2400" spc="-4" dirty="0" smtClean="0">
                <a:latin typeface="Times New Roman"/>
                <a:cs typeface="Times New Roman"/>
              </a:rPr>
              <a:t>од фосфатног цемента</a:t>
            </a:r>
            <a:endParaRPr sz="2400" b="1">
              <a:latin typeface="Times New Roman"/>
              <a:cs typeface="Times New Roman"/>
            </a:endParaRPr>
          </a:p>
          <a:p>
            <a:pPr marL="308163" marR="1195232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Атхезивност </a:t>
            </a:r>
            <a:r>
              <a:rPr sz="2400" spc="-4">
                <a:latin typeface="Times New Roman"/>
                <a:cs typeface="Times New Roman"/>
              </a:rPr>
              <a:t>је </a:t>
            </a:r>
            <a:r>
              <a:rPr sz="2400" b="1" spc="-4" smtClean="0">
                <a:latin typeface="Times New Roman"/>
                <a:cs typeface="Times New Roman"/>
              </a:rPr>
              <a:t>већа</a:t>
            </a:r>
            <a:r>
              <a:rPr lang="sr-Cyrl-ME" sz="2400" b="1" spc="-4" dirty="0" smtClean="0">
                <a:latin typeface="Times New Roman"/>
                <a:cs typeface="Times New Roman"/>
              </a:rPr>
              <a:t>,</a:t>
            </a:r>
            <a:r>
              <a:rPr sz="2400" b="1" spc="-4" smtClean="0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јер</a:t>
            </a:r>
            <a:r>
              <a:rPr lang="sr-Cyrl-ME" sz="2400" spc="-4" dirty="0" smtClean="0">
                <a:latin typeface="Times New Roman"/>
                <a:cs typeface="Times New Roman"/>
              </a:rPr>
              <a:t> се хемијски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spc="-4">
                <a:latin typeface="Times New Roman"/>
                <a:cs typeface="Times New Roman"/>
              </a:rPr>
              <a:t>везује </a:t>
            </a:r>
            <a:r>
              <a:rPr sz="2400" spc="-4" smtClean="0">
                <a:latin typeface="Times New Roman"/>
                <a:cs typeface="Times New Roman"/>
              </a:rPr>
              <a:t>за зубна</a:t>
            </a:r>
            <a:r>
              <a:rPr lang="sr-Cyrl-ME" sz="2400" spc="-4" dirty="0" smtClean="0">
                <a:latin typeface="Times New Roman"/>
                <a:cs typeface="Times New Roman"/>
              </a:rPr>
              <a:t> т</a:t>
            </a:r>
            <a:r>
              <a:rPr sz="2400" spc="-4" smtClean="0">
                <a:latin typeface="Times New Roman"/>
                <a:cs typeface="Times New Roman"/>
              </a:rPr>
              <a:t>кива</a:t>
            </a:r>
            <a:endParaRPr sz="2400">
              <a:latin typeface="Times New Roman"/>
              <a:cs typeface="Times New Roman"/>
            </a:endParaRPr>
          </a:p>
          <a:p>
            <a:pPr marL="308163" marR="474351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Биокомпатибилан </a:t>
            </a:r>
            <a:r>
              <a:rPr sz="2400" spc="-4" smtClean="0">
                <a:latin typeface="Times New Roman"/>
                <a:cs typeface="Times New Roman"/>
              </a:rPr>
              <a:t>је</a:t>
            </a:r>
            <a:r>
              <a:rPr lang="sr-Cyrl-ME" sz="2400" spc="-4" dirty="0" smtClean="0">
                <a:latin typeface="Times New Roman"/>
                <a:cs typeface="Times New Roman"/>
              </a:rPr>
              <a:t>: 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полиакрилна кис. има </a:t>
            </a:r>
            <a:r>
              <a:rPr sz="2400" b="1" spc="-4">
                <a:latin typeface="Times New Roman"/>
                <a:cs typeface="Times New Roman"/>
              </a:rPr>
              <a:t>велику  </a:t>
            </a:r>
            <a:r>
              <a:rPr sz="2400" b="1" spc="-4" smtClean="0">
                <a:latin typeface="Times New Roman"/>
                <a:cs typeface="Times New Roman"/>
              </a:rPr>
              <a:t>мол</a:t>
            </a:r>
            <a:r>
              <a:rPr lang="sr-Cyrl-ME" sz="2400" b="1" spc="-4" dirty="0" smtClean="0">
                <a:latin typeface="Times New Roman"/>
                <a:cs typeface="Times New Roman"/>
              </a:rPr>
              <a:t>екулску </a:t>
            </a:r>
            <a:r>
              <a:rPr sz="2400" b="1" spc="-4" smtClean="0">
                <a:latin typeface="Times New Roman"/>
                <a:cs typeface="Times New Roman"/>
              </a:rPr>
              <a:t>тежину</a:t>
            </a:r>
            <a:r>
              <a:rPr lang="sr-Cyrl-ME" sz="2400" b="1" spc="-4" dirty="0" smtClean="0">
                <a:latin typeface="Times New Roman"/>
                <a:cs typeface="Times New Roman"/>
              </a:rPr>
              <a:t>,  </a:t>
            </a:r>
            <a:r>
              <a:rPr sz="2400" spc="-4" smtClean="0">
                <a:latin typeface="Times New Roman"/>
                <a:cs typeface="Times New Roman"/>
              </a:rPr>
              <a:t>ствара компле</a:t>
            </a:r>
            <a:r>
              <a:rPr lang="sr-Cyrl-ME" sz="2400" spc="-4" dirty="0" smtClean="0">
                <a:latin typeface="Times New Roman"/>
                <a:cs typeface="Times New Roman"/>
              </a:rPr>
              <a:t>ксе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spc="-4">
                <a:latin typeface="Times New Roman"/>
                <a:cs typeface="Times New Roman"/>
              </a:rPr>
              <a:t>са </a:t>
            </a:r>
            <a:r>
              <a:rPr sz="2400" spc="-4" smtClean="0">
                <a:latin typeface="Times New Roman"/>
                <a:cs typeface="Times New Roman"/>
              </a:rPr>
              <a:t>протеинима</a:t>
            </a:r>
            <a:r>
              <a:rPr lang="sr-Cyrl-ME" sz="2400" spc="-4" dirty="0" smtClean="0">
                <a:latin typeface="Times New Roman"/>
                <a:cs typeface="Times New Roman"/>
              </a:rPr>
              <a:t>, велики молекули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spc="-4">
                <a:latin typeface="Times New Roman"/>
                <a:cs typeface="Times New Roman"/>
              </a:rPr>
              <a:t>не  </a:t>
            </a:r>
            <a:r>
              <a:rPr sz="2400" smtClean="0">
                <a:latin typeface="Times New Roman"/>
                <a:cs typeface="Times New Roman"/>
              </a:rPr>
              <a:t>продир</a:t>
            </a:r>
            <a:r>
              <a:rPr lang="sr-Cyrl-ME" sz="2400" dirty="0" smtClean="0">
                <a:latin typeface="Times New Roman"/>
                <a:cs typeface="Times New Roman"/>
              </a:rPr>
              <a:t>у</a:t>
            </a:r>
            <a:r>
              <a:rPr sz="2400" smtClean="0">
                <a:latin typeface="Times New Roman"/>
                <a:cs typeface="Times New Roman"/>
              </a:rPr>
              <a:t> </a:t>
            </a:r>
            <a:r>
              <a:rPr sz="2400" spc="-4">
                <a:latin typeface="Times New Roman"/>
                <a:cs typeface="Times New Roman"/>
              </a:rPr>
              <a:t>у </a:t>
            </a:r>
            <a:r>
              <a:rPr sz="2400" spc="-4" smtClean="0">
                <a:latin typeface="Times New Roman"/>
                <a:cs typeface="Times New Roman"/>
              </a:rPr>
              <a:t>ден</a:t>
            </a:r>
            <a:r>
              <a:rPr lang="sr-Cyrl-ME" sz="2400" spc="-4" dirty="0" smtClean="0">
                <a:latin typeface="Times New Roman"/>
                <a:cs typeface="Times New Roman"/>
              </a:rPr>
              <a:t>тинске</a:t>
            </a:r>
            <a:r>
              <a:rPr sz="2400" spc="-82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каналиће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>
                <a:latin typeface="Times New Roman"/>
                <a:cs typeface="Times New Roman"/>
              </a:rPr>
              <a:t>Брзо </a:t>
            </a:r>
            <a:r>
              <a:rPr lang="sr-Cyrl-ME" sz="2400" spc="-4" dirty="0" smtClean="0">
                <a:latin typeface="Times New Roman"/>
                <a:cs typeface="Times New Roman"/>
              </a:rPr>
              <a:t>прелази ка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неутрал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ном рН: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>
                <a:latin typeface="Times New Roman"/>
                <a:cs typeface="Times New Roman"/>
              </a:rPr>
              <a:t>почетни </a:t>
            </a:r>
            <a:r>
              <a:rPr lang="sr-Cyrl-ME" sz="2400" b="1" spc="-4" dirty="0" smtClean="0">
                <a:latin typeface="Times New Roman"/>
                <a:cs typeface="Times New Roman"/>
              </a:rPr>
              <a:t>р</a:t>
            </a:r>
            <a:r>
              <a:rPr sz="2400" b="1" spc="-4" smtClean="0">
                <a:latin typeface="Times New Roman"/>
                <a:cs typeface="Times New Roman"/>
              </a:rPr>
              <a:t>H</a:t>
            </a:r>
            <a:r>
              <a:rPr sz="2400" b="1" spc="-13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од1,0-1,7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1028028"/>
          </a:xfrm>
          <a:prstGeom prst="rect">
            <a:avLst/>
          </a:prstGeom>
        </p:spPr>
        <p:txBody>
          <a:bodyPr vert="horz" wrap="square" lIns="0" tIns="164646" rIns="0" bIns="0" rtlCol="0">
            <a:spAutoFit/>
          </a:bodyPr>
          <a:lstStyle/>
          <a:p>
            <a:pPr algn="ctr"/>
            <a:r>
              <a:rPr sz="2800" b="1">
                <a:solidFill>
                  <a:srgbClr val="FF0000"/>
                </a:solidFill>
              </a:rPr>
              <a:t>ПРИПРЕМА</a:t>
            </a:r>
            <a:r>
              <a:rPr sz="2800" b="1" spc="-104">
                <a:solidFill>
                  <a:srgbClr val="FF0000"/>
                </a:solidFill>
              </a:rPr>
              <a:t> </a:t>
            </a:r>
            <a:r>
              <a:rPr sz="2800" b="1" spc="4" smtClean="0">
                <a:solidFill>
                  <a:srgbClr val="FF0000"/>
                </a:solidFill>
              </a:rPr>
              <a:t>ЦИНК-</a:t>
            </a:r>
            <a:r>
              <a:rPr sz="2800" b="1" smtClean="0">
                <a:solidFill>
                  <a:srgbClr val="FF0000"/>
                </a:solidFill>
              </a:rPr>
              <a:t>ПОЛИКАРБОКСИЛАТНОГ</a:t>
            </a:r>
            <a:r>
              <a:rPr sz="2800" b="1" spc="-91" smtClean="0">
                <a:solidFill>
                  <a:srgbClr val="FF0000"/>
                </a:solidFill>
              </a:rPr>
              <a:t> </a:t>
            </a:r>
            <a:r>
              <a:rPr sz="2800" b="1" spc="4" dirty="0">
                <a:solidFill>
                  <a:srgbClr val="FF0000"/>
                </a:solidFill>
              </a:rPr>
              <a:t>ЦЕМЕНТА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8740" y="1234228"/>
            <a:ext cx="9065260" cy="40780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>
                <a:latin typeface="Times New Roman"/>
                <a:cs typeface="Times New Roman"/>
              </a:rPr>
              <a:t>Однос </a:t>
            </a:r>
            <a:r>
              <a:rPr sz="2400" spc="-4" smtClean="0">
                <a:solidFill>
                  <a:srgbClr val="FF0000"/>
                </a:solidFill>
                <a:latin typeface="Times New Roman"/>
                <a:cs typeface="Times New Roman"/>
              </a:rPr>
              <a:t>прах</a:t>
            </a:r>
            <a:r>
              <a:rPr lang="sr-Cyrl-ME" sz="24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:</a:t>
            </a:r>
            <a:r>
              <a:rPr sz="2400" spc="-4" smtClean="0">
                <a:solidFill>
                  <a:srgbClr val="FF0000"/>
                </a:solidFill>
                <a:latin typeface="Times New Roman"/>
                <a:cs typeface="Times New Roman"/>
              </a:rPr>
              <a:t> течност </a:t>
            </a:r>
            <a:r>
              <a:rPr sz="2400" spc="-4" dirty="0">
                <a:latin typeface="Times New Roman"/>
                <a:cs typeface="Times New Roman"/>
              </a:rPr>
              <a:t>је</a:t>
            </a:r>
            <a:r>
              <a:rPr sz="2400" spc="-9" dirty="0"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2:1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5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Прах се </a:t>
            </a:r>
            <a:r>
              <a:rPr sz="2400" dirty="0">
                <a:latin typeface="Times New Roman"/>
                <a:cs typeface="Times New Roman"/>
              </a:rPr>
              <a:t>додаје </a:t>
            </a:r>
            <a:r>
              <a:rPr sz="2400" spc="-4" dirty="0">
                <a:latin typeface="Times New Roman"/>
                <a:cs typeface="Times New Roman"/>
              </a:rPr>
              <a:t>течности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у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већим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порцијама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;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на почетку  половина укупне количине</a:t>
            </a:r>
            <a:r>
              <a:rPr sz="2400" spc="4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праха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Време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мешања </a:t>
            </a:r>
            <a:r>
              <a:rPr sz="2400" b="1" spc="-4">
                <a:latin typeface="Times New Roman"/>
                <a:cs typeface="Times New Roman"/>
              </a:rPr>
              <a:t>је </a:t>
            </a:r>
            <a:r>
              <a:rPr sz="2400" b="1" spc="-4" smtClean="0">
                <a:latin typeface="Times New Roman"/>
                <a:cs typeface="Times New Roman"/>
              </a:rPr>
              <a:t>кратко</a:t>
            </a:r>
            <a:r>
              <a:rPr lang="sr-Cyrl-ME" sz="2400" b="1" spc="-4" dirty="0" smtClean="0">
                <a:latin typeface="Times New Roman"/>
                <a:cs typeface="Times New Roman"/>
              </a:rPr>
              <a:t>: </a:t>
            </a:r>
            <a:r>
              <a:rPr sz="2400" smtClean="0">
                <a:solidFill>
                  <a:srgbClr val="FF0000"/>
                </a:solidFill>
                <a:latin typeface="Times New Roman"/>
                <a:cs typeface="Times New Roman"/>
              </a:rPr>
              <a:t>30-40</a:t>
            </a:r>
            <a:r>
              <a:rPr sz="2400" spc="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9" smtClean="0">
                <a:solidFill>
                  <a:srgbClr val="FF0000"/>
                </a:solidFill>
                <a:latin typeface="Times New Roman"/>
                <a:cs typeface="Times New Roman"/>
              </a:rPr>
              <a:t>сек</a:t>
            </a:r>
            <a:r>
              <a:rPr lang="sr-Cyrl-ME" sz="2400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унди</a:t>
            </a:r>
            <a:endParaRPr sz="2400">
              <a:latin typeface="Times New Roman"/>
              <a:cs typeface="Times New Roman"/>
            </a:endParaRPr>
          </a:p>
          <a:p>
            <a:pPr marL="308163" marR="1211741" indent="-297157" algn="just">
              <a:spcBef>
                <a:spcPts val="581"/>
              </a:spcBef>
              <a:buChar char="•"/>
              <a:tabLst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Употребљава се док је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смеса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сјајна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кад се </a:t>
            </a:r>
            <a:r>
              <a:rPr sz="2400" spc="-9" dirty="0">
                <a:latin typeface="Times New Roman"/>
                <a:cs typeface="Times New Roman"/>
              </a:rPr>
              <a:t>јави  </a:t>
            </a:r>
            <a:r>
              <a:rPr sz="2400" spc="-4" dirty="0">
                <a:latin typeface="Times New Roman"/>
                <a:cs typeface="Times New Roman"/>
              </a:rPr>
              <a:t>паучинаста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гумаста</a:t>
            </a:r>
            <a:r>
              <a:rPr sz="2400" b="1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конзистенција </a:t>
            </a:r>
            <a:r>
              <a:rPr sz="2400" spc="-4">
                <a:latin typeface="Times New Roman"/>
                <a:cs typeface="Times New Roman"/>
              </a:rPr>
              <a:t>везивање </a:t>
            </a:r>
            <a:r>
              <a:rPr sz="2400" spc="-4" smtClean="0">
                <a:latin typeface="Times New Roman"/>
                <a:cs typeface="Times New Roman"/>
              </a:rPr>
              <a:t>је</a:t>
            </a:r>
            <a:r>
              <a:rPr lang="sr-Cyrl-ME" sz="2400" spc="-4" dirty="0" smtClean="0">
                <a:latin typeface="Times New Roman"/>
                <a:cs typeface="Times New Roman"/>
              </a:rPr>
              <a:t> н</a:t>
            </a:r>
            <a:r>
              <a:rPr sz="2400" spc="-4" smtClean="0">
                <a:latin typeface="Times New Roman"/>
                <a:cs typeface="Times New Roman"/>
              </a:rPr>
              <a:t>апредовало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Стврдњава се за </a:t>
            </a:r>
            <a:r>
              <a:rPr sz="2400" b="1">
                <a:solidFill>
                  <a:srgbClr val="FF0000"/>
                </a:solidFill>
                <a:latin typeface="Times New Roman"/>
                <a:cs typeface="Times New Roman"/>
              </a:rPr>
              <a:t>5-8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мин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зависи </a:t>
            </a:r>
            <a:r>
              <a:rPr sz="2400" dirty="0">
                <a:latin typeface="Times New Roman"/>
                <a:cs typeface="Times New Roman"/>
              </a:rPr>
              <a:t>од </a:t>
            </a:r>
            <a:r>
              <a:rPr sz="2400" spc="-4">
                <a:solidFill>
                  <a:srgbClr val="FF0000"/>
                </a:solidFill>
                <a:latin typeface="Times New Roman"/>
                <a:cs typeface="Times New Roman"/>
              </a:rPr>
              <a:t>односа</a:t>
            </a:r>
            <a:r>
              <a:rPr sz="2400" spc="-4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spc="-4" smtClean="0">
                <a:solidFill>
                  <a:srgbClr val="FF0000"/>
                </a:solidFill>
                <a:latin typeface="Times New Roman"/>
                <a:cs typeface="Times New Roman"/>
              </a:rPr>
              <a:t>прах</a:t>
            </a:r>
            <a:r>
              <a:rPr lang="sr-Cyrl-ME" sz="24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/</a:t>
            </a:r>
            <a:r>
              <a:rPr sz="2400" spc="-4" smtClean="0">
                <a:solidFill>
                  <a:srgbClr val="FF0000"/>
                </a:solidFill>
                <a:latin typeface="Times New Roman"/>
                <a:cs typeface="Times New Roman"/>
              </a:rPr>
              <a:t>течност</a:t>
            </a:r>
            <a:r>
              <a:rPr lang="sr-Cyrl-ME" sz="24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величина честица праха, мол. теж. и концентрације киселине  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Чиста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сува</a:t>
            </a:r>
            <a:r>
              <a:rPr sz="24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површина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1" algn="ctr"/>
            <a:r>
              <a:rPr sz="2800" b="1" dirty="0">
                <a:solidFill>
                  <a:srgbClr val="FF0000"/>
                </a:solidFill>
              </a:rPr>
              <a:t>3. </a:t>
            </a:r>
            <a:r>
              <a:rPr sz="2800" b="1" spc="-4" dirty="0">
                <a:solidFill>
                  <a:srgbClr val="FF0000"/>
                </a:solidFill>
              </a:rPr>
              <a:t>ЦИНК </a:t>
            </a:r>
            <a:r>
              <a:rPr sz="2800" b="1">
                <a:solidFill>
                  <a:srgbClr val="FF0000"/>
                </a:solidFill>
              </a:rPr>
              <a:t>ОКСИД- </a:t>
            </a:r>
            <a:r>
              <a:rPr sz="2800" b="1" spc="-4" smtClean="0">
                <a:solidFill>
                  <a:srgbClr val="FF0000"/>
                </a:solidFill>
              </a:rPr>
              <a:t>ЕУГЕНОЛ</a:t>
            </a:r>
            <a:r>
              <a:rPr lang="sr-Cyrl-ME" sz="2800" b="1" spc="-4" dirty="0" smtClean="0">
                <a:solidFill>
                  <a:srgbClr val="FF0000"/>
                </a:solidFill>
              </a:rPr>
              <a:t> </a:t>
            </a:r>
            <a:r>
              <a:rPr sz="2800" b="1" spc="-61" smtClean="0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ЦЕМЕНТ</a:t>
            </a:r>
            <a:r>
              <a:rPr lang="sr-Cyrl-ME" sz="2800" b="1" dirty="0" smtClean="0">
                <a:solidFill>
                  <a:srgbClr val="FF0000"/>
                </a:solidFill>
              </a:rPr>
              <a:t> /</a:t>
            </a:r>
            <a:r>
              <a:rPr sz="2800" b="1" spc="-4" smtClean="0">
                <a:solidFill>
                  <a:srgbClr val="FF0000"/>
                </a:solidFill>
              </a:rPr>
              <a:t>(</a:t>
            </a:r>
            <a:r>
              <a:rPr lang="sr-Cyrl-ME" sz="2800" b="1" spc="-4" dirty="0" smtClean="0">
                <a:solidFill>
                  <a:srgbClr val="FF0000"/>
                </a:solidFill>
              </a:rPr>
              <a:t>ЗОЕ</a:t>
            </a:r>
            <a:r>
              <a:rPr sz="2800" b="1" spc="-4" smtClean="0">
                <a:solidFill>
                  <a:srgbClr val="FF0000"/>
                </a:solidFill>
              </a:rPr>
              <a:t>)</a:t>
            </a:r>
            <a:r>
              <a:rPr lang="sr-Cyrl-ME" sz="2800" b="1" spc="-4" dirty="0" smtClean="0">
                <a:solidFill>
                  <a:srgbClr val="FF0000"/>
                </a:solidFill>
              </a:rPr>
              <a:t/>
            </a:r>
            <a:br>
              <a:rPr lang="sr-Cyrl-ME" sz="2800" b="1" spc="-4" dirty="0" smtClean="0">
                <a:solidFill>
                  <a:srgbClr val="FF0000"/>
                </a:solidFill>
              </a:rPr>
            </a:br>
            <a:r>
              <a:rPr lang="sr-Cyrl-ME" sz="2800" b="1" spc="-4" dirty="0" smtClean="0">
                <a:solidFill>
                  <a:srgbClr val="FF0000"/>
                </a:solidFill>
              </a:rPr>
              <a:t> </a:t>
            </a:r>
            <a:r>
              <a:rPr sz="2800" b="1" spc="-4" smtClean="0">
                <a:solidFill>
                  <a:srgbClr val="FF0000"/>
                </a:solidFill>
              </a:rPr>
              <a:t>ЦИНК </a:t>
            </a:r>
            <a:r>
              <a:rPr sz="2800" b="1">
                <a:solidFill>
                  <a:srgbClr val="FF0000"/>
                </a:solidFill>
              </a:rPr>
              <a:t>ОКСИД</a:t>
            </a:r>
            <a:r>
              <a:rPr sz="2800" b="1" spc="-48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–</a:t>
            </a:r>
            <a:r>
              <a:rPr sz="2800" b="1" smtClean="0">
                <a:solidFill>
                  <a:srgbClr val="FF0000"/>
                </a:solidFill>
              </a:rPr>
              <a:t>ОЛЕУМ</a:t>
            </a:r>
            <a:r>
              <a:rPr lang="sr-Cyrl-ME" sz="2800" b="1" dirty="0" smtClean="0">
                <a:solidFill>
                  <a:srgbClr val="FF0000"/>
                </a:solidFill>
              </a:rPr>
              <a:t> </a:t>
            </a:r>
            <a:r>
              <a:rPr lang="sr-Cyrl-ME" sz="2800" b="1" spc="-4" dirty="0" smtClean="0">
                <a:solidFill>
                  <a:srgbClr val="FF0000"/>
                </a:solidFill>
              </a:rPr>
              <a:t>КАРИОФИЛОРУМ (ЗООК)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764541" y="2060046"/>
            <a:ext cx="7578725" cy="1567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Назива </a:t>
            </a:r>
            <a:r>
              <a:rPr sz="2400" spc="-9">
                <a:latin typeface="Times New Roman"/>
                <a:cs typeface="Times New Roman"/>
              </a:rPr>
              <a:t>се </a:t>
            </a:r>
            <a:r>
              <a:rPr lang="sr-Cyrl-ME" sz="2400" b="1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паста,</a:t>
            </a:r>
            <a:r>
              <a:rPr sz="2400" spc="-4" smtClean="0">
                <a:latin typeface="Times New Roman"/>
                <a:cs typeface="Times New Roman"/>
              </a:rPr>
              <a:t>због </a:t>
            </a:r>
            <a:r>
              <a:rPr sz="2400" spc="-4">
                <a:latin typeface="Times New Roman"/>
                <a:cs typeface="Times New Roman"/>
              </a:rPr>
              <a:t>конзистенције </a:t>
            </a:r>
            <a:r>
              <a:rPr lang="sr-Cyrl-ME" sz="2400" spc="-4" dirty="0" smtClean="0">
                <a:latin typeface="Times New Roman"/>
                <a:cs typeface="Times New Roman"/>
              </a:rPr>
              <a:t>после</a:t>
            </a:r>
            <a:r>
              <a:rPr sz="2400" smtClean="0">
                <a:latin typeface="Times New Roman"/>
                <a:cs typeface="Times New Roman"/>
              </a:rPr>
              <a:t> </a:t>
            </a:r>
            <a:r>
              <a:rPr sz="2400" spc="-9" smtClean="0">
                <a:latin typeface="Times New Roman"/>
                <a:cs typeface="Times New Roman"/>
              </a:rPr>
              <a:t>мешањ</a:t>
            </a:r>
            <a:r>
              <a:rPr lang="sr-Cyrl-ME" sz="2400" spc="-9" dirty="0" smtClean="0">
                <a:latin typeface="Times New Roman"/>
                <a:cs typeface="Times New Roman"/>
              </a:rPr>
              <a:t>а</a:t>
            </a:r>
            <a:r>
              <a:rPr sz="2400" spc="-9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праха и</a:t>
            </a:r>
            <a:r>
              <a:rPr sz="2400" spc="9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течности</a:t>
            </a:r>
            <a:endParaRPr sz="2400">
              <a:latin typeface="Times New Roman"/>
              <a:cs typeface="Times New Roman"/>
            </a:endParaRPr>
          </a:p>
          <a:p>
            <a:pPr marL="308163" marR="294406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После везивања стварају </a:t>
            </a:r>
            <a:r>
              <a:rPr sz="2400" spc="-9">
                <a:latin typeface="Times New Roman"/>
                <a:cs typeface="Times New Roman"/>
              </a:rPr>
              <a:t>се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еугенолати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; </a:t>
            </a:r>
            <a:r>
              <a:rPr sz="2400" spc="-4" smtClean="0">
                <a:latin typeface="Times New Roman"/>
                <a:cs typeface="Times New Roman"/>
              </a:rPr>
              <a:t>стврднут</a:t>
            </a:r>
            <a:r>
              <a:rPr lang="sr-Cyrl-ME" sz="2400" spc="-4" dirty="0" smtClean="0">
                <a:latin typeface="Times New Roman"/>
                <a:cs typeface="Times New Roman"/>
              </a:rPr>
              <a:t>а</a:t>
            </a:r>
            <a:r>
              <a:rPr sz="2400" spc="-4" smtClean="0">
                <a:latin typeface="Times New Roman"/>
                <a:cs typeface="Times New Roman"/>
              </a:rPr>
              <a:t> паст</a:t>
            </a:r>
            <a:r>
              <a:rPr lang="sr-Cyrl-ME" sz="2400" spc="-4" dirty="0" smtClean="0">
                <a:latin typeface="Times New Roman"/>
                <a:cs typeface="Times New Roman"/>
              </a:rPr>
              <a:t>а је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ЦЕМЕНТ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9326" y="324062"/>
            <a:ext cx="7845425" cy="9541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sr-Cyrl-ME" sz="3100" b="1" spc="-4" dirty="0" smtClean="0">
                <a:solidFill>
                  <a:schemeClr val="tx1"/>
                </a:solidFill>
              </a:rPr>
              <a:t>СВОЈСТВА  </a:t>
            </a:r>
            <a:r>
              <a:rPr sz="3100" b="1" spc="-4" smtClean="0">
                <a:solidFill>
                  <a:schemeClr val="tx1"/>
                </a:solidFill>
              </a:rPr>
              <a:t>ЦЕМЕНТНИХ</a:t>
            </a:r>
            <a:endParaRPr sz="3100">
              <a:solidFill>
                <a:schemeClr val="tx1"/>
              </a:solidFill>
            </a:endParaRPr>
          </a:p>
          <a:p>
            <a:pPr algn="ctr">
              <a:tabLst>
                <a:tab pos="3134458" algn="l"/>
              </a:tabLst>
            </a:pPr>
            <a:r>
              <a:rPr sz="3100" b="1" smtClean="0">
                <a:solidFill>
                  <a:schemeClr val="tx1"/>
                </a:solidFill>
              </a:rPr>
              <a:t>МАТЕРИЈАЛА</a:t>
            </a:r>
            <a:r>
              <a:rPr lang="sr-Cyrl-ME" sz="3100" b="1" dirty="0" smtClean="0">
                <a:solidFill>
                  <a:schemeClr val="tx1"/>
                </a:solidFill>
              </a:rPr>
              <a:t> </a:t>
            </a:r>
            <a:r>
              <a:rPr sz="3100" b="1" smtClean="0">
                <a:solidFill>
                  <a:srgbClr val="FF0000"/>
                </a:solidFill>
              </a:rPr>
              <a:t>-</a:t>
            </a:r>
            <a:r>
              <a:rPr sz="3100" b="1" dirty="0">
                <a:solidFill>
                  <a:srgbClr val="FF0000"/>
                </a:solidFill>
              </a:rPr>
              <a:t>	</a:t>
            </a:r>
            <a:r>
              <a:rPr sz="3100" b="1" spc="-4" dirty="0">
                <a:solidFill>
                  <a:srgbClr val="FF0000"/>
                </a:solidFill>
              </a:rPr>
              <a:t>КОНЗИСТЕНЦИЈА</a:t>
            </a:r>
            <a:endParaRPr sz="3100"/>
          </a:p>
        </p:txBody>
      </p:sp>
      <p:sp>
        <p:nvSpPr>
          <p:cNvPr id="3" name="object 3"/>
          <p:cNvSpPr txBox="1"/>
          <p:nvPr/>
        </p:nvSpPr>
        <p:spPr>
          <a:xfrm>
            <a:off x="916939" y="1996546"/>
            <a:ext cx="7236459" cy="19236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Од односа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праха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и течности </a:t>
            </a:r>
            <a:r>
              <a:rPr sz="2400" spc="-4" dirty="0">
                <a:latin typeface="Times New Roman"/>
                <a:cs typeface="Times New Roman"/>
              </a:rPr>
              <a:t>зависе својства  цемента: </a:t>
            </a:r>
            <a:r>
              <a:rPr sz="2400" b="1" spc="-4" dirty="0">
                <a:latin typeface="Times New Roman"/>
                <a:cs typeface="Times New Roman"/>
              </a:rPr>
              <a:t>чврстоћа, </a:t>
            </a:r>
            <a:r>
              <a:rPr sz="2400" b="1" dirty="0">
                <a:latin typeface="Times New Roman"/>
                <a:cs typeface="Times New Roman"/>
              </a:rPr>
              <a:t>твроћа, </a:t>
            </a:r>
            <a:r>
              <a:rPr sz="2400" b="1" spc="-4" dirty="0">
                <a:latin typeface="Times New Roman"/>
                <a:cs typeface="Times New Roman"/>
              </a:rPr>
              <a:t>време  везивања</a:t>
            </a:r>
            <a:r>
              <a:rPr sz="2400" spc="-4" dirty="0">
                <a:latin typeface="Times New Roman"/>
                <a:cs typeface="Times New Roman"/>
              </a:rPr>
              <a:t>, </a:t>
            </a:r>
            <a:r>
              <a:rPr sz="2400" b="1" spc="-4" dirty="0">
                <a:latin typeface="Times New Roman"/>
                <a:cs typeface="Times New Roman"/>
              </a:rPr>
              <a:t>дебљина </a:t>
            </a:r>
            <a:r>
              <a:rPr sz="2400" spc="-4" dirty="0">
                <a:latin typeface="Times New Roman"/>
                <a:cs typeface="Times New Roman"/>
              </a:rPr>
              <a:t>цементног</a:t>
            </a:r>
            <a:r>
              <a:rPr sz="2400" spc="22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филма</a:t>
            </a:r>
            <a:endParaRPr sz="2400">
              <a:latin typeface="Times New Roman"/>
              <a:cs typeface="Times New Roman"/>
            </a:endParaRPr>
          </a:p>
          <a:p>
            <a:pPr marL="308163" marR="64384" indent="-297157">
              <a:spcBef>
                <a:spcPts val="581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Већа количина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праха </a:t>
            </a:r>
            <a:r>
              <a:rPr sz="2400" spc="-4" dirty="0">
                <a:latin typeface="Times New Roman"/>
                <a:cs typeface="Times New Roman"/>
              </a:rPr>
              <a:t>у </a:t>
            </a:r>
            <a:r>
              <a:rPr sz="2400" dirty="0">
                <a:latin typeface="Times New Roman"/>
                <a:cs typeface="Times New Roman"/>
              </a:rPr>
              <a:t>односу </a:t>
            </a:r>
            <a:r>
              <a:rPr sz="2400" spc="-4" dirty="0">
                <a:latin typeface="Times New Roman"/>
                <a:cs typeface="Times New Roman"/>
              </a:rPr>
              <a:t>на </a:t>
            </a:r>
            <a:r>
              <a:rPr sz="2400" dirty="0">
                <a:latin typeface="Times New Roman"/>
                <a:cs typeface="Times New Roman"/>
              </a:rPr>
              <a:t>течност  </a:t>
            </a:r>
            <a:r>
              <a:rPr sz="2400" spc="-4" dirty="0">
                <a:latin typeface="Times New Roman"/>
                <a:cs typeface="Times New Roman"/>
              </a:rPr>
              <a:t>дају материјалу већу </a:t>
            </a:r>
            <a:r>
              <a:rPr sz="2400" dirty="0">
                <a:latin typeface="Times New Roman"/>
                <a:cs typeface="Times New Roman"/>
              </a:rPr>
              <a:t>чврстоћу </a:t>
            </a:r>
            <a:r>
              <a:rPr sz="2400" spc="-4" dirty="0">
                <a:latin typeface="Times New Roman"/>
                <a:cs typeface="Times New Roman"/>
              </a:rPr>
              <a:t>и </a:t>
            </a:r>
            <a:r>
              <a:rPr sz="2400" dirty="0">
                <a:latin typeface="Times New Roman"/>
                <a:cs typeface="Times New Roman"/>
              </a:rPr>
              <a:t>краће </a:t>
            </a:r>
            <a:r>
              <a:rPr sz="2400" spc="-4">
                <a:latin typeface="Times New Roman"/>
                <a:cs typeface="Times New Roman"/>
              </a:rPr>
              <a:t>време  </a:t>
            </a:r>
            <a:r>
              <a:rPr lang="sr-Cyrl-ME" sz="2400" spc="-4" dirty="0" smtClean="0">
                <a:latin typeface="Times New Roman"/>
                <a:cs typeface="Times New Roman"/>
              </a:rPr>
              <a:t>везивања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66080" y="66464"/>
            <a:ext cx="3317240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indent="-550" algn="ctr"/>
            <a:r>
              <a:rPr sz="3200" b="1" smtClean="0">
                <a:solidFill>
                  <a:srgbClr val="FF0000"/>
                </a:solidFill>
              </a:rPr>
              <a:t>САСТАВ</a:t>
            </a:r>
            <a:r>
              <a:rPr lang="sr-Cyrl-ME" sz="3200" b="1" dirty="0" smtClean="0">
                <a:solidFill>
                  <a:srgbClr val="FF0000"/>
                </a:solidFill>
              </a:rPr>
              <a:t> ЗОЕ</a:t>
            </a:r>
            <a:r>
              <a:rPr sz="3200" b="1" smtClean="0">
                <a:solidFill>
                  <a:srgbClr val="FF0000"/>
                </a:solidFill>
              </a:rPr>
              <a:t>  </a:t>
            </a:r>
            <a:r>
              <a:rPr sz="3200" b="1" dirty="0">
                <a:solidFill>
                  <a:srgbClr val="FF0000"/>
                </a:solidFill>
              </a:rPr>
              <a:t>ПАСТЕ  (ЦЕМЕ</a:t>
            </a:r>
            <a:r>
              <a:rPr sz="3200" b="1" spc="-17" dirty="0">
                <a:solidFill>
                  <a:srgbClr val="FF0000"/>
                </a:solidFill>
              </a:rPr>
              <a:t>Н</a:t>
            </a:r>
            <a:r>
              <a:rPr sz="3200" b="1" dirty="0">
                <a:solidFill>
                  <a:srgbClr val="FF0000"/>
                </a:solidFill>
              </a:rPr>
              <a:t>ТА)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410676"/>
            <a:ext cx="4480560" cy="24468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ТЕЧНОСТ</a:t>
            </a:r>
            <a:endParaRPr sz="2400">
              <a:latin typeface="Times New Roman"/>
              <a:cs typeface="Times New Roman"/>
            </a:endParaRPr>
          </a:p>
          <a:p>
            <a:pPr marL="308163" marR="480954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Еугенол</a:t>
            </a:r>
            <a:r>
              <a:rPr sz="2400" b="1" spc="-4" dirty="0">
                <a:solidFill>
                  <a:srgbClr val="CC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latin typeface="Times New Roman"/>
                <a:cs typeface="Times New Roman"/>
              </a:rPr>
              <a:t>је дериват  фенола </a:t>
            </a:r>
            <a:r>
              <a:rPr sz="2400" spc="-4" dirty="0">
                <a:latin typeface="Times New Roman"/>
                <a:cs typeface="Times New Roman"/>
              </a:rPr>
              <a:t>екстракт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олеум  кариофилорума</a:t>
            </a:r>
            <a:endParaRPr sz="24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5"/>
              </a:spcBef>
              <a:buChar char="•"/>
              <a:tabLst>
                <a:tab pos="307613" algn="l"/>
                <a:tab pos="308163" algn="l"/>
                <a:tab pos="2023420" algn="l"/>
              </a:tabLst>
            </a:pPr>
            <a:r>
              <a:rPr lang="sr-Cyrl-ME" sz="2400" spc="-4" dirty="0" smtClean="0">
                <a:latin typeface="Times New Roman"/>
                <a:cs typeface="Times New Roman"/>
              </a:rPr>
              <a:t>У еугенолу има </a:t>
            </a:r>
            <a:r>
              <a:rPr lang="en-US" sz="2400" dirty="0" smtClean="0">
                <a:latin typeface="Times New Roman"/>
                <a:cs typeface="Times New Roman"/>
              </a:rPr>
              <a:t>100%</a:t>
            </a:r>
            <a:r>
              <a:rPr lang="sr-Cyrl-ME" sz="2400" spc="-4" dirty="0" smtClean="0">
                <a:latin typeface="Times New Roman"/>
                <a:cs typeface="Times New Roman"/>
              </a:rPr>
              <a:t> ф</a:t>
            </a:r>
            <a:r>
              <a:rPr sz="2400" spc="-4" smtClean="0">
                <a:latin typeface="Times New Roman"/>
                <a:cs typeface="Times New Roman"/>
              </a:rPr>
              <a:t>енола</a:t>
            </a:r>
            <a:r>
              <a:rPr lang="sr-Cyrl-ME" sz="2400" spc="-4" dirty="0" smtClean="0">
                <a:latin typeface="Times New Roman"/>
                <a:cs typeface="Times New Roman"/>
              </a:rPr>
              <a:t>;</a:t>
            </a:r>
            <a:endParaRPr lang="sr-Cyrl-ME" sz="2400" dirty="0" smtClean="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5"/>
              </a:spcBef>
              <a:tabLst>
                <a:tab pos="307613" algn="l"/>
                <a:tab pos="308163" algn="l"/>
                <a:tab pos="2023420" algn="l"/>
              </a:tabLst>
            </a:pPr>
            <a:r>
              <a:rPr lang="sr-Cyrl-ME" sz="2400" dirty="0" smtClean="0">
                <a:latin typeface="Times New Roman"/>
                <a:cs typeface="Times New Roman"/>
              </a:rPr>
              <a:t> у </a:t>
            </a:r>
            <a:r>
              <a:rPr lang="sr-Cyrl-ME" sz="2400" spc="-4" dirty="0" smtClean="0">
                <a:latin typeface="Times New Roman"/>
                <a:cs typeface="Times New Roman"/>
              </a:rPr>
              <a:t>олеум  кариофилоруму</a:t>
            </a:r>
            <a:r>
              <a:rPr sz="2400" spc="-87" smtClean="0">
                <a:latin typeface="Times New Roman"/>
                <a:cs typeface="Times New Roman"/>
              </a:rPr>
              <a:t> </a:t>
            </a:r>
            <a:r>
              <a:rPr sz="2400" smtClean="0">
                <a:latin typeface="Times New Roman"/>
                <a:cs typeface="Times New Roman"/>
              </a:rPr>
              <a:t>85- </a:t>
            </a:r>
            <a:r>
              <a:rPr sz="2400" spc="-4">
                <a:latin typeface="Times New Roman"/>
                <a:cs typeface="Times New Roman"/>
              </a:rPr>
              <a:t>96</a:t>
            </a:r>
            <a:r>
              <a:rPr sz="2400" spc="-4" smtClean="0">
                <a:latin typeface="Times New Roman"/>
                <a:cs typeface="Times New Roman"/>
              </a:rPr>
              <a:t>%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40" y="3238500"/>
            <a:ext cx="4367530" cy="1644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ПРАХ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Цинк-оксид</a:t>
            </a:r>
            <a:r>
              <a:rPr sz="2400" b="1" spc="-7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ZnO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Цинк-ацетат, цинк-сулфат  1% ради бржег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везивања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800601" y="1778001"/>
            <a:ext cx="4343399" cy="3936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961815"/>
          </a:xfrm>
          <a:prstGeom prst="rect">
            <a:avLst/>
          </a:prstGeom>
        </p:spPr>
        <p:txBody>
          <a:bodyPr vert="horz" wrap="square" lIns="0" tIns="480073" rIns="0" bIns="0" rtlCol="0">
            <a:spAutoFit/>
          </a:bodyPr>
          <a:lstStyle/>
          <a:p>
            <a:pPr marL="2490617"/>
            <a:r>
              <a:rPr sz="3100" b="1" spc="-4" dirty="0">
                <a:solidFill>
                  <a:srgbClr val="FF0000"/>
                </a:solidFill>
              </a:rPr>
              <a:t>ЦИН</a:t>
            </a:r>
            <a:r>
              <a:rPr sz="3100" b="1" dirty="0">
                <a:solidFill>
                  <a:srgbClr val="FF0000"/>
                </a:solidFill>
              </a:rPr>
              <a:t>К-ОКСИД</a:t>
            </a:r>
            <a:endParaRPr sz="3100"/>
          </a:p>
        </p:txBody>
      </p:sp>
      <p:sp>
        <p:nvSpPr>
          <p:cNvPr id="3" name="object 3"/>
          <p:cNvSpPr txBox="1"/>
          <p:nvPr/>
        </p:nvSpPr>
        <p:spPr>
          <a:xfrm>
            <a:off x="840739" y="1615228"/>
            <a:ext cx="7294880" cy="2893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78141" indent="-297157"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Цинк- </a:t>
            </a:r>
            <a:r>
              <a:rPr sz="2400" spc="-4">
                <a:latin typeface="Times New Roman"/>
                <a:cs typeface="Times New Roman"/>
              </a:rPr>
              <a:t>оксид </a:t>
            </a:r>
            <a:r>
              <a:rPr sz="2400" spc="-4" smtClean="0">
                <a:latin typeface="Times New Roman"/>
                <a:cs typeface="Times New Roman"/>
              </a:rPr>
              <a:t>је</a:t>
            </a:r>
            <a:r>
              <a:rPr lang="sr-Cyrl-ME" sz="2400" spc="-4" dirty="0" smtClean="0">
                <a:latin typeface="Times New Roman"/>
                <a:cs typeface="Times New Roman"/>
              </a:rPr>
              <a:t> по свом 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рН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базан </a:t>
            </a:r>
            <a:r>
              <a:rPr sz="2400" spc="-4" dirty="0">
                <a:latin typeface="Times New Roman"/>
                <a:cs typeface="Times New Roman"/>
              </a:rPr>
              <a:t>и </a:t>
            </a:r>
            <a:r>
              <a:rPr sz="2400" dirty="0">
                <a:latin typeface="Times New Roman"/>
                <a:cs typeface="Times New Roman"/>
              </a:rPr>
              <a:t>трпи </a:t>
            </a:r>
            <a:r>
              <a:rPr sz="2400" spc="-4" dirty="0">
                <a:latin typeface="Times New Roman"/>
                <a:cs typeface="Times New Roman"/>
              </a:rPr>
              <a:t>промене у </a:t>
            </a:r>
            <a:r>
              <a:rPr sz="2400" spc="-4">
                <a:latin typeface="Times New Roman"/>
                <a:cs typeface="Times New Roman"/>
              </a:rPr>
              <a:t>два  </a:t>
            </a:r>
            <a:r>
              <a:rPr sz="2400" spc="-4" smtClean="0">
                <a:latin typeface="Times New Roman"/>
                <a:cs typeface="Times New Roman"/>
              </a:rPr>
              <a:t>правца</a:t>
            </a:r>
            <a:r>
              <a:rPr lang="sr-Cyrl-ME" sz="2400" spc="-4" dirty="0" smtClean="0">
                <a:latin typeface="Times New Roman"/>
                <a:cs typeface="Times New Roman"/>
              </a:rPr>
              <a:t>:</a:t>
            </a:r>
            <a:endParaRPr sz="2400">
              <a:latin typeface="Times New Roman"/>
              <a:cs typeface="Times New Roman"/>
            </a:endParaRPr>
          </a:p>
          <a:p>
            <a:pPr marL="308163" marR="64934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У </a:t>
            </a:r>
            <a:r>
              <a:rPr sz="2400" spc="-4">
                <a:latin typeface="Times New Roman"/>
                <a:cs typeface="Times New Roman"/>
              </a:rPr>
              <a:t>контакту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са</a:t>
            </a:r>
            <a:r>
              <a:rPr sz="24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9">
                <a:solidFill>
                  <a:srgbClr val="FF0000"/>
                </a:solidFill>
                <a:latin typeface="Times New Roman"/>
                <a:cs typeface="Times New Roman"/>
              </a:rPr>
              <a:t>СО</a:t>
            </a:r>
            <a:r>
              <a:rPr sz="2400" b="1" spc="-9" baseline="-2500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400" b="1" spc="-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400" b="1" spc="-9" dirty="0" smtClean="0">
                <a:latin typeface="Times New Roman"/>
                <a:cs typeface="Times New Roman"/>
              </a:rPr>
              <a:t>из ваздуха </a:t>
            </a:r>
            <a:r>
              <a:rPr sz="2400" spc="-4" smtClean="0">
                <a:latin typeface="Times New Roman"/>
                <a:cs typeface="Times New Roman"/>
              </a:rPr>
              <a:t>прелази </a:t>
            </a:r>
            <a:r>
              <a:rPr sz="2400" spc="-4">
                <a:latin typeface="Times New Roman"/>
                <a:cs typeface="Times New Roman"/>
              </a:rPr>
              <a:t>у </a:t>
            </a:r>
            <a:r>
              <a:rPr lang="en-US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ZnCO</a:t>
            </a:r>
            <a:r>
              <a:rPr lang="en-US" sz="2400" b="1" spc="-4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lang="sr-Cyrl-ME" sz="2400" b="1" spc="-4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endParaRPr lang="sr-Cyrl-ME" sz="2400" b="1" spc="-4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64934" indent="-297157">
              <a:spcBef>
                <a:spcPts val="581"/>
              </a:spcBef>
              <a:tabLst>
                <a:tab pos="308163" algn="l"/>
                <a:tab pos="308713" algn="l"/>
              </a:tabLst>
            </a:pPr>
            <a:r>
              <a:rPr lang="sr-Cyrl-ME" sz="2400" spc="-4" dirty="0" smtClean="0">
                <a:solidFill>
                  <a:srgbClr val="0000CC"/>
                </a:solidFill>
                <a:latin typeface="Times New Roman"/>
                <a:cs typeface="Times New Roman"/>
              </a:rPr>
              <a:t>     </a:t>
            </a:r>
            <a:r>
              <a:rPr lang="sr-Cyrl-ME" sz="2400" spc="-4" dirty="0" smtClean="0">
                <a:latin typeface="Times New Roman"/>
                <a:cs typeface="Times New Roman"/>
              </a:rPr>
              <a:t>(</a:t>
            </a:r>
            <a:r>
              <a:rPr sz="2400" spc="-9" smtClean="0">
                <a:latin typeface="Times New Roman"/>
                <a:cs typeface="Times New Roman"/>
              </a:rPr>
              <a:t>цинк-</a:t>
            </a:r>
            <a:r>
              <a:rPr sz="2400" spc="-4" smtClean="0">
                <a:latin typeface="Times New Roman"/>
                <a:cs typeface="Times New Roman"/>
              </a:rPr>
              <a:t>карбонат</a:t>
            </a:r>
            <a:r>
              <a:rPr lang="sr-Cyrl-ME" sz="2400" spc="-4" dirty="0" smtClean="0">
                <a:latin typeface="Times New Roman"/>
                <a:cs typeface="Times New Roman"/>
              </a:rPr>
              <a:t>)</a:t>
            </a:r>
            <a:endParaRPr sz="2400" b="1" baseline="-250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Уконтакту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са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водом </a:t>
            </a:r>
            <a:r>
              <a:rPr sz="2400" spc="-4">
                <a:latin typeface="Times New Roman"/>
                <a:cs typeface="Times New Roman"/>
              </a:rPr>
              <a:t>у</a:t>
            </a:r>
            <a:r>
              <a:rPr sz="2400" spc="17">
                <a:latin typeface="Times New Roman"/>
                <a:cs typeface="Times New Roman"/>
              </a:rPr>
              <a:t> </a:t>
            </a:r>
            <a:r>
              <a:rPr lang="sr-Latn-ME" sz="2400" b="1" spc="17" dirty="0" smtClean="0">
                <a:solidFill>
                  <a:srgbClr val="FF0000"/>
                </a:solidFill>
                <a:latin typeface="Times New Roman"/>
                <a:cs typeface="Times New Roman"/>
              </a:rPr>
              <a:t>Zn(OH)</a:t>
            </a:r>
            <a:r>
              <a:rPr lang="sr-Latn-ME" sz="2400" b="1" spc="17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sr-Latn-ME" sz="2400" b="1" spc="17" baseline="-25000" dirty="0" smtClean="0">
                <a:latin typeface="Times New Roman"/>
                <a:cs typeface="Times New Roman"/>
              </a:rPr>
              <a:t> </a:t>
            </a:r>
            <a:r>
              <a:rPr lang="sr-Latn-ME" sz="2400" spc="17" dirty="0" smtClean="0">
                <a:latin typeface="Times New Roman"/>
                <a:cs typeface="Times New Roman"/>
              </a:rPr>
              <a:t>(</a:t>
            </a:r>
            <a:r>
              <a:rPr sz="2400" spc="-4" smtClean="0">
                <a:latin typeface="Times New Roman"/>
                <a:cs typeface="Times New Roman"/>
              </a:rPr>
              <a:t>цинк-хидроксид</a:t>
            </a:r>
            <a:r>
              <a:rPr lang="sr-Latn-ME" sz="2400" spc="-4" dirty="0" smtClean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Цинк- карбонат </a:t>
            </a:r>
            <a:r>
              <a:rPr sz="2400" dirty="0">
                <a:solidFill>
                  <a:srgbClr val="FF0000"/>
                </a:solidFill>
                <a:latin typeface="Times New Roman"/>
                <a:cs typeface="Times New Roman"/>
              </a:rPr>
              <a:t>успорава</a:t>
            </a:r>
            <a:r>
              <a:rPr sz="2400" dirty="0">
                <a:latin typeface="Times New Roman"/>
                <a:cs typeface="Times New Roman"/>
              </a:rPr>
              <a:t>, </a:t>
            </a:r>
            <a:r>
              <a:rPr sz="2400" spc="-4" dirty="0">
                <a:latin typeface="Times New Roman"/>
                <a:cs typeface="Times New Roman"/>
              </a:rPr>
              <a:t>а цинк- </a:t>
            </a:r>
            <a:r>
              <a:rPr sz="2400" dirty="0">
                <a:latin typeface="Times New Roman"/>
                <a:cs typeface="Times New Roman"/>
              </a:rPr>
              <a:t>хидроксид</a:t>
            </a:r>
            <a:endParaRPr sz="2400">
              <a:latin typeface="Times New Roman"/>
              <a:cs typeface="Times New Roman"/>
            </a:endParaRPr>
          </a:p>
          <a:p>
            <a:pPr marL="308163"/>
            <a:r>
              <a:rPr sz="2400" dirty="0">
                <a:solidFill>
                  <a:srgbClr val="FF0000"/>
                </a:solidFill>
                <a:latin typeface="Times New Roman"/>
                <a:cs typeface="Times New Roman"/>
              </a:rPr>
              <a:t>убрзава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стврдњавање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82618" y="603461"/>
            <a:ext cx="5461382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algn="ctr"/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ВЕЗИВАЊЕ</a:t>
            </a:r>
            <a:r>
              <a:rPr sz="2800" b="1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9">
                <a:solidFill>
                  <a:srgbClr val="FF0000"/>
                </a:solidFill>
                <a:latin typeface="Times New Roman"/>
                <a:cs typeface="Times New Roman"/>
              </a:rPr>
              <a:t>ЦИНК- </a:t>
            </a:r>
            <a:r>
              <a:rPr lang="sr-Latn-ME" sz="2800" b="1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КСИД 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ЕУГЕНОЛА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39" y="218017"/>
            <a:ext cx="355854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b="1" spc="-4" dirty="0">
                <a:solidFill>
                  <a:srgbClr val="FF0000"/>
                </a:solidFill>
              </a:rPr>
              <a:t>Вода</a:t>
            </a:r>
            <a:r>
              <a:rPr b="1" spc="-4" dirty="0">
                <a:solidFill>
                  <a:srgbClr val="6F2F9F"/>
                </a:solidFill>
              </a:rPr>
              <a:t> </a:t>
            </a:r>
            <a:r>
              <a:rPr spc="-4" dirty="0">
                <a:solidFill>
                  <a:schemeClr val="tx1"/>
                </a:solidFill>
              </a:rPr>
              <a:t>је неопходна</a:t>
            </a:r>
            <a:r>
              <a:rPr spc="-56" dirty="0">
                <a:solidFill>
                  <a:schemeClr val="tx1"/>
                </a:solidFill>
              </a:rPr>
              <a:t> </a:t>
            </a:r>
            <a:r>
              <a:rPr spc="-4" dirty="0">
                <a:solidFill>
                  <a:schemeClr val="tx1"/>
                </a:solidFill>
              </a:rPr>
              <a:t>за  </a:t>
            </a:r>
            <a:r>
              <a:rPr dirty="0">
                <a:solidFill>
                  <a:schemeClr val="tx1"/>
                </a:solidFill>
              </a:rPr>
              <a:t>процес </a:t>
            </a:r>
            <a:r>
              <a:rPr spc="-4" dirty="0">
                <a:solidFill>
                  <a:schemeClr val="tx1"/>
                </a:solidFill>
              </a:rPr>
              <a:t>везивања и  представља  катализатор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sz="half" idx="2"/>
          </p:nvPr>
        </p:nvSpPr>
        <p:spPr>
          <a:xfrm>
            <a:off x="78740" y="1712065"/>
            <a:ext cx="3954145" cy="3872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pc="-9" dirty="0">
                <a:solidFill>
                  <a:srgbClr val="FF0000"/>
                </a:solidFill>
              </a:rPr>
              <a:t>Цинк- </a:t>
            </a:r>
            <a:r>
              <a:rPr spc="-4" dirty="0">
                <a:solidFill>
                  <a:srgbClr val="FF0000"/>
                </a:solidFill>
              </a:rPr>
              <a:t>оксид </a:t>
            </a:r>
            <a:r>
              <a:rPr b="0" spc="-4" dirty="0">
                <a:solidFill>
                  <a:schemeClr val="tx1"/>
                </a:solidFill>
              </a:rPr>
              <a:t>реагује</a:t>
            </a:r>
            <a:r>
              <a:rPr b="0" spc="-22" dirty="0">
                <a:solidFill>
                  <a:schemeClr val="tx1"/>
                </a:solidFill>
              </a:rPr>
              <a:t> </a:t>
            </a:r>
            <a:r>
              <a:rPr b="0" spc="-4" dirty="0">
                <a:solidFill>
                  <a:schemeClr val="tx1"/>
                </a:solidFill>
              </a:rPr>
              <a:t>са</a:t>
            </a:r>
          </a:p>
          <a:p>
            <a:pPr marL="308163"/>
            <a:r>
              <a:rPr spc="-4" dirty="0">
                <a:solidFill>
                  <a:srgbClr val="FF0000"/>
                </a:solidFill>
              </a:rPr>
              <a:t>еугенолом </a:t>
            </a:r>
            <a:r>
              <a:rPr b="0" spc="-4" dirty="0">
                <a:solidFill>
                  <a:schemeClr val="tx1"/>
                </a:solidFill>
              </a:rPr>
              <a:t>и</a:t>
            </a:r>
            <a:r>
              <a:rPr b="0" spc="-48" dirty="0">
                <a:solidFill>
                  <a:schemeClr val="tx1"/>
                </a:solidFill>
              </a:rPr>
              <a:t> </a:t>
            </a:r>
            <a:r>
              <a:rPr b="0" spc="-4" dirty="0">
                <a:solidFill>
                  <a:schemeClr val="tx1"/>
                </a:solidFill>
              </a:rPr>
              <a:t>даје</a:t>
            </a:r>
          </a:p>
          <a:p>
            <a:pPr marL="308163"/>
            <a:r>
              <a:rPr spc="-9" dirty="0">
                <a:solidFill>
                  <a:srgbClr val="FF0000"/>
                </a:solidFill>
              </a:rPr>
              <a:t>цинк-</a:t>
            </a:r>
            <a:r>
              <a:rPr spc="-35" dirty="0">
                <a:solidFill>
                  <a:srgbClr val="FF0000"/>
                </a:solidFill>
              </a:rPr>
              <a:t> </a:t>
            </a:r>
            <a:r>
              <a:rPr spc="-4" dirty="0">
                <a:solidFill>
                  <a:srgbClr val="FF0000"/>
                </a:solidFill>
              </a:rPr>
              <a:t>еугенолат</a:t>
            </a:r>
          </a:p>
          <a:p>
            <a:pPr marL="308163" marR="398411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pc="-9" dirty="0">
                <a:solidFill>
                  <a:srgbClr val="FF0000"/>
                </a:solidFill>
              </a:rPr>
              <a:t>Цинк- </a:t>
            </a:r>
            <a:r>
              <a:rPr spc="-4" dirty="0">
                <a:solidFill>
                  <a:srgbClr val="FF0000"/>
                </a:solidFill>
              </a:rPr>
              <a:t>оксид </a:t>
            </a:r>
            <a:r>
              <a:rPr b="0" spc="-4" dirty="0">
                <a:solidFill>
                  <a:schemeClr val="tx1"/>
                </a:solidFill>
              </a:rPr>
              <a:t>је</a:t>
            </a:r>
            <a:r>
              <a:rPr b="0" spc="-30" dirty="0">
                <a:solidFill>
                  <a:schemeClr val="tx1"/>
                </a:solidFill>
              </a:rPr>
              <a:t> </a:t>
            </a:r>
            <a:r>
              <a:rPr spc="-4" dirty="0">
                <a:solidFill>
                  <a:schemeClr val="tx1"/>
                </a:solidFill>
              </a:rPr>
              <a:t>база  која</a:t>
            </a:r>
            <a:r>
              <a:rPr spc="-4" dirty="0">
                <a:solidFill>
                  <a:srgbClr val="660066"/>
                </a:solidFill>
              </a:rPr>
              <a:t> </a:t>
            </a:r>
            <a:r>
              <a:rPr spc="-4" dirty="0">
                <a:solidFill>
                  <a:srgbClr val="FF0000"/>
                </a:solidFill>
              </a:rPr>
              <a:t>неутралише  фенолну групу  </a:t>
            </a:r>
            <a:r>
              <a:rPr b="0" spc="-4" dirty="0">
                <a:solidFill>
                  <a:schemeClr val="tx1"/>
                </a:solidFill>
              </a:rPr>
              <a:t>еугенола</a:t>
            </a:r>
          </a:p>
          <a:p>
            <a:pPr marL="308163" marR="596515" indent="-297157">
              <a:spcBef>
                <a:spcPts val="585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pc="-4" dirty="0">
                <a:solidFill>
                  <a:srgbClr val="FF0000"/>
                </a:solidFill>
              </a:rPr>
              <a:t>Слободни</a:t>
            </a:r>
            <a:r>
              <a:rPr spc="-56" dirty="0">
                <a:solidFill>
                  <a:srgbClr val="FF0000"/>
                </a:solidFill>
              </a:rPr>
              <a:t> </a:t>
            </a:r>
            <a:r>
              <a:rPr spc="-4" dirty="0">
                <a:solidFill>
                  <a:srgbClr val="FF0000"/>
                </a:solidFill>
              </a:rPr>
              <a:t>еугенол  </a:t>
            </a:r>
            <a:r>
              <a:rPr b="0" spc="-4" dirty="0">
                <a:solidFill>
                  <a:schemeClr val="tx1"/>
                </a:solidFill>
              </a:rPr>
              <a:t>може деловати  </a:t>
            </a:r>
            <a:r>
              <a:rPr spc="-4" dirty="0">
                <a:solidFill>
                  <a:srgbClr val="FF0000"/>
                </a:solidFill>
              </a:rPr>
              <a:t>токсично</a:t>
            </a:r>
          </a:p>
        </p:txBody>
      </p:sp>
      <p:pic>
        <p:nvPicPr>
          <p:cNvPr id="12290" name="Picture 2" descr="Image result for zinc oxide eugenol c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2900" y="2028825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861796"/>
          </a:xfrm>
          <a:prstGeom prst="rect">
            <a:avLst/>
          </a:prstGeom>
        </p:spPr>
        <p:txBody>
          <a:bodyPr vert="horz" wrap="square" lIns="0" tIns="381021" rIns="0" bIns="0" rtlCol="0">
            <a:spAutoFit/>
          </a:bodyPr>
          <a:lstStyle/>
          <a:p>
            <a:pPr marL="1119842" algn="l"/>
            <a:r>
              <a:rPr sz="3100" b="1" spc="-4" dirty="0">
                <a:solidFill>
                  <a:srgbClr val="FF0000"/>
                </a:solidFill>
              </a:rPr>
              <a:t>ВРЕМЕ </a:t>
            </a:r>
            <a:r>
              <a:rPr sz="3100" b="1" spc="-4">
                <a:solidFill>
                  <a:srgbClr val="FF0000"/>
                </a:solidFill>
              </a:rPr>
              <a:t>ВЕЗИВАЊА</a:t>
            </a:r>
            <a:r>
              <a:rPr sz="3100" b="1" spc="-9">
                <a:solidFill>
                  <a:srgbClr val="FF0000"/>
                </a:solidFill>
              </a:rPr>
              <a:t> </a:t>
            </a:r>
            <a:r>
              <a:rPr sz="3100" b="1" spc="-4" smtClean="0">
                <a:solidFill>
                  <a:srgbClr val="FF0000"/>
                </a:solidFill>
              </a:rPr>
              <a:t>ЗАВИСИ</a:t>
            </a:r>
            <a:r>
              <a:rPr lang="sr-Latn-ME" sz="3100" b="1" spc="-4" dirty="0" smtClean="0">
                <a:solidFill>
                  <a:srgbClr val="FF0000"/>
                </a:solidFill>
              </a:rPr>
              <a:t>:</a:t>
            </a:r>
            <a:endParaRPr sz="3100"/>
          </a:p>
        </p:txBody>
      </p:sp>
      <p:sp>
        <p:nvSpPr>
          <p:cNvPr id="3" name="object 3"/>
          <p:cNvSpPr txBox="1"/>
          <p:nvPr/>
        </p:nvSpPr>
        <p:spPr>
          <a:xfrm>
            <a:off x="533400" y="1488228"/>
            <a:ext cx="8531861" cy="2600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Од </a:t>
            </a:r>
            <a:r>
              <a:rPr sz="2400" dirty="0">
                <a:latin typeface="Times New Roman"/>
                <a:cs typeface="Times New Roman"/>
              </a:rPr>
              <a:t>додатка </a:t>
            </a:r>
            <a:r>
              <a:rPr sz="2400" spc="-4" dirty="0">
                <a:latin typeface="Times New Roman"/>
                <a:cs typeface="Times New Roman"/>
              </a:rPr>
              <a:t>хемијских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акцелератора</a:t>
            </a:r>
            <a:r>
              <a:rPr sz="2400" b="1" spc="-43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>
                <a:latin typeface="Times New Roman"/>
                <a:cs typeface="Times New Roman"/>
              </a:rPr>
              <a:t>(</a:t>
            </a:r>
            <a:r>
              <a:rPr sz="2400" spc="-4" smtClean="0">
                <a:latin typeface="Times New Roman"/>
                <a:cs typeface="Times New Roman"/>
              </a:rPr>
              <a:t>цинк-ацетата</a:t>
            </a:r>
            <a:r>
              <a:rPr sz="2400" spc="-4" dirty="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У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влажној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средини </a:t>
            </a:r>
            <a:r>
              <a:rPr lang="sr-Cyrl-ME" sz="2400" spc="-4" dirty="0" smtClean="0">
                <a:latin typeface="Times New Roman"/>
                <a:cs typeface="Times New Roman"/>
              </a:rPr>
              <a:t>стврдњавање</a:t>
            </a:r>
            <a:r>
              <a:rPr lang="sr-Latn-ME" sz="2400" spc="-4" dirty="0" smtClean="0">
                <a:latin typeface="Times New Roman"/>
                <a:cs typeface="Times New Roman"/>
              </a:rPr>
              <a:t> </a:t>
            </a:r>
            <a:r>
              <a:rPr lang="sr-Cyrl-ME" sz="2400" spc="-4" dirty="0" smtClean="0">
                <a:latin typeface="Times New Roman"/>
                <a:cs typeface="Times New Roman"/>
              </a:rPr>
              <a:t>се</a:t>
            </a:r>
            <a:r>
              <a:rPr lang="sr-Latn-ME" sz="2400" spc="-4" dirty="0" smtClean="0">
                <a:latin typeface="Times New Roman"/>
                <a:cs typeface="Times New Roman"/>
              </a:rPr>
              <a:t> </a:t>
            </a:r>
            <a:r>
              <a:rPr sz="2400" smtClean="0">
                <a:latin typeface="Times New Roman"/>
                <a:cs typeface="Times New Roman"/>
              </a:rPr>
              <a:t>убрзава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Од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величине честица</a:t>
            </a:r>
            <a:r>
              <a:rPr sz="2400" b="1" spc="-43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0000"/>
                </a:solidFill>
                <a:latin typeface="Times New Roman"/>
                <a:cs typeface="Times New Roman"/>
              </a:rPr>
              <a:t>праха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Од</a:t>
            </a:r>
            <a:r>
              <a:rPr sz="2400" b="1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односа </a:t>
            </a:r>
            <a:r>
              <a:rPr sz="2400" dirty="0">
                <a:solidFill>
                  <a:srgbClr val="FF0000"/>
                </a:solidFill>
                <a:latin typeface="Times New Roman"/>
                <a:cs typeface="Times New Roman"/>
              </a:rPr>
              <a:t>праха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spc="-7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течности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Од</a:t>
            </a:r>
            <a:r>
              <a:rPr sz="2400" spc="-43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температуре</a:t>
            </a:r>
            <a:endParaRPr sz="2400" b="1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8163" algn="l"/>
                <a:tab pos="308713" algn="l"/>
              </a:tabLst>
            </a:pPr>
            <a:r>
              <a:rPr lang="sr-Cyrl-ME" sz="2400" spc="-4" dirty="0" smtClean="0">
                <a:latin typeface="Times New Roman"/>
                <a:cs typeface="Times New Roman"/>
              </a:rPr>
              <a:t>Од 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ачина</a:t>
            </a:r>
            <a:r>
              <a:rPr sz="2400" b="1" spc="-43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мешања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" y="1233169"/>
            <a:ext cx="1021080" cy="228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08659" y="989331"/>
            <a:ext cx="562356" cy="4864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08659" y="1344931"/>
            <a:ext cx="562356" cy="4864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741165" y="1700530"/>
            <a:ext cx="563879" cy="4864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08660" y="2056131"/>
            <a:ext cx="563879" cy="4864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08576" y="2414271"/>
            <a:ext cx="594360" cy="48386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08660" y="3834129"/>
            <a:ext cx="563879" cy="4864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381000" y="876300"/>
            <a:ext cx="5029200" cy="44622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indent="75390">
              <a:tabLst>
                <a:tab pos="1976095" algn="l"/>
              </a:tabLst>
            </a:pPr>
            <a:r>
              <a:rPr sz="24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ИНСТРУМЕНТИ</a:t>
            </a:r>
            <a:r>
              <a:rPr lang="sr-Cyrl-ME" sz="2400" b="1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24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9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sr-Cyrl-ME" sz="2400" spc="-9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1006" marR="4402" indent="75390">
              <a:tabLst>
                <a:tab pos="1976095" algn="l"/>
              </a:tabLst>
            </a:pPr>
            <a:r>
              <a:rPr sz="2400" spc="-22" smtClean="0">
                <a:latin typeface="Times New Roman"/>
                <a:cs typeface="Times New Roman"/>
              </a:rPr>
              <a:t>СТАКЛЕНА </a:t>
            </a:r>
            <a:r>
              <a:rPr sz="2400" spc="-13" dirty="0">
                <a:latin typeface="Times New Roman"/>
                <a:cs typeface="Times New Roman"/>
              </a:rPr>
              <a:t>ПЛОЧИЦА  </a:t>
            </a:r>
            <a:r>
              <a:rPr sz="2400" spc="-4">
                <a:latin typeface="Times New Roman"/>
                <a:cs typeface="Times New Roman"/>
              </a:rPr>
              <a:t>И </a:t>
            </a:r>
            <a:r>
              <a:rPr lang="sr-Cyrl-ME" sz="2400" spc="-4" dirty="0" smtClean="0">
                <a:latin typeface="Times New Roman"/>
                <a:cs typeface="Times New Roman"/>
              </a:rPr>
              <a:t> </a:t>
            </a:r>
          </a:p>
          <a:p>
            <a:pPr marL="11006" marR="4402" indent="75390">
              <a:tabLst>
                <a:tab pos="1976095" algn="l"/>
              </a:tabLst>
            </a:pPr>
            <a:r>
              <a:rPr sz="2400" spc="-17" smtClean="0">
                <a:latin typeface="Times New Roman"/>
                <a:cs typeface="Times New Roman"/>
              </a:rPr>
              <a:t>М</a:t>
            </a:r>
            <a:r>
              <a:rPr sz="2400" spc="-4" smtClean="0">
                <a:latin typeface="Times New Roman"/>
                <a:cs typeface="Times New Roman"/>
              </a:rPr>
              <a:t>Е</a:t>
            </a:r>
            <a:r>
              <a:rPr sz="2400" spc="-143" smtClean="0">
                <a:latin typeface="Times New Roman"/>
                <a:cs typeface="Times New Roman"/>
              </a:rPr>
              <a:t>Т</a:t>
            </a:r>
            <a:r>
              <a:rPr sz="2400" spc="-4" smtClean="0">
                <a:latin typeface="Times New Roman"/>
                <a:cs typeface="Times New Roman"/>
              </a:rPr>
              <a:t>АЛНА</a:t>
            </a:r>
            <a:r>
              <a:rPr lang="sr-Cyrl-ME" sz="2400" spc="-4" dirty="0" smtClean="0">
                <a:latin typeface="Times New Roman"/>
                <a:cs typeface="Times New Roman"/>
              </a:rPr>
              <a:t>  </a:t>
            </a:r>
            <a:r>
              <a:rPr sz="2400" spc="-4" smtClean="0">
                <a:latin typeface="Times New Roman"/>
                <a:cs typeface="Times New Roman"/>
              </a:rPr>
              <a:t>Ш</a:t>
            </a:r>
            <a:r>
              <a:rPr sz="2400" spc="-17" smtClean="0">
                <a:latin typeface="Times New Roman"/>
                <a:cs typeface="Times New Roman"/>
              </a:rPr>
              <a:t>П</a:t>
            </a:r>
            <a:r>
              <a:rPr sz="2400" spc="-217" smtClean="0">
                <a:latin typeface="Times New Roman"/>
                <a:cs typeface="Times New Roman"/>
              </a:rPr>
              <a:t>А</a:t>
            </a:r>
            <a:r>
              <a:rPr sz="2400" spc="-4" smtClean="0">
                <a:latin typeface="Times New Roman"/>
                <a:cs typeface="Times New Roman"/>
              </a:rPr>
              <a:t>Т</a:t>
            </a:r>
            <a:r>
              <a:rPr sz="2400" spc="-282" smtClean="0">
                <a:latin typeface="Times New Roman"/>
                <a:cs typeface="Times New Roman"/>
              </a:rPr>
              <a:t>У</a:t>
            </a:r>
            <a:r>
              <a:rPr sz="2400" spc="-4" smtClean="0">
                <a:latin typeface="Times New Roman"/>
                <a:cs typeface="Times New Roman"/>
              </a:rPr>
              <a:t>ЛА</a:t>
            </a:r>
            <a:endParaRPr sz="2400">
              <a:latin typeface="Times New Roman"/>
              <a:cs typeface="Times New Roman"/>
            </a:endParaRPr>
          </a:p>
          <a:p>
            <a:pPr>
              <a:spcBef>
                <a:spcPts val="43"/>
              </a:spcBef>
            </a:pPr>
            <a:endParaRPr sz="2400">
              <a:latin typeface="Times New Roman"/>
              <a:cs typeface="Times New Roman"/>
            </a:endParaRPr>
          </a:p>
          <a:p>
            <a:pPr marL="11006" marR="119413">
              <a:lnSpc>
                <a:spcPct val="100899"/>
              </a:lnSpc>
              <a:tabLst>
                <a:tab pos="575054" algn="l"/>
              </a:tabLst>
            </a:pPr>
            <a:r>
              <a:rPr sz="2400" b="1" spc="-26" dirty="0">
                <a:solidFill>
                  <a:srgbClr val="FF0000"/>
                </a:solidFill>
                <a:latin typeface="Times New Roman"/>
                <a:cs typeface="Times New Roman"/>
              </a:rPr>
              <a:t>ОДНОС </a:t>
            </a:r>
            <a:r>
              <a:rPr sz="2400" b="1" spc="-69" dirty="0">
                <a:solidFill>
                  <a:srgbClr val="FF0000"/>
                </a:solidFill>
                <a:latin typeface="Times New Roman"/>
                <a:cs typeface="Times New Roman"/>
              </a:rPr>
              <a:t>ПРАХА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ТЕЧ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НОСТИ: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sr-Cyrl-ME" sz="2400" b="1" spc="-4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1006" marR="119413">
              <a:lnSpc>
                <a:spcPct val="100899"/>
              </a:lnSpc>
              <a:tabLst>
                <a:tab pos="575054" algn="l"/>
              </a:tabLst>
            </a:pPr>
            <a:r>
              <a:rPr sz="2400" b="1" smtClean="0">
                <a:solidFill>
                  <a:srgbClr val="FF0000"/>
                </a:solidFill>
                <a:latin typeface="Times New Roman"/>
                <a:cs typeface="Times New Roman"/>
              </a:rPr>
              <a:t>3-4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400" spc="-13" dirty="0">
                <a:latin typeface="Times New Roman"/>
                <a:cs typeface="Times New Roman"/>
              </a:rPr>
              <a:t>ДЕЛА </a:t>
            </a:r>
            <a:r>
              <a:rPr sz="2400" spc="-69">
                <a:solidFill>
                  <a:srgbClr val="FF0000"/>
                </a:solidFill>
                <a:latin typeface="Times New Roman"/>
                <a:cs typeface="Times New Roman"/>
              </a:rPr>
              <a:t>ПРАХА</a:t>
            </a:r>
            <a:r>
              <a:rPr sz="2400" spc="13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И</a:t>
            </a:r>
            <a:r>
              <a:rPr sz="2400" spc="-26" smtClean="0">
                <a:latin typeface="Times New Roman"/>
                <a:cs typeface="Times New Roman"/>
              </a:rPr>
              <a:t> </a:t>
            </a:r>
            <a:endParaRPr lang="sr-Cyrl-ME" sz="2400" spc="-26" dirty="0" smtClean="0">
              <a:latin typeface="Times New Roman"/>
              <a:cs typeface="Times New Roman"/>
            </a:endParaRPr>
          </a:p>
          <a:p>
            <a:pPr marL="11006" marR="119413">
              <a:lnSpc>
                <a:spcPct val="100899"/>
              </a:lnSpc>
              <a:tabLst>
                <a:tab pos="575054" algn="l"/>
              </a:tabLst>
            </a:pP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400" spc="-4" smtClean="0">
                <a:latin typeface="Times New Roman"/>
                <a:cs typeface="Times New Roman"/>
              </a:rPr>
              <a:t>  </a:t>
            </a:r>
            <a:r>
              <a:rPr sz="2400" spc="-4" dirty="0">
                <a:latin typeface="Times New Roman"/>
                <a:cs typeface="Times New Roman"/>
              </a:rPr>
              <a:t>ДЕО </a:t>
            </a:r>
            <a:r>
              <a:rPr sz="2400" spc="-4">
                <a:solidFill>
                  <a:srgbClr val="FF0000"/>
                </a:solidFill>
                <a:latin typeface="Times New Roman"/>
                <a:cs typeface="Times New Roman"/>
              </a:rPr>
              <a:t>ТЕЧНОСТИ</a:t>
            </a:r>
            <a:r>
              <a:rPr sz="2400" spc="-4">
                <a:latin typeface="Times New Roman"/>
                <a:cs typeface="Times New Roman"/>
              </a:rPr>
              <a:t> </a:t>
            </a:r>
            <a:endParaRPr lang="sr-Cyrl-ME" sz="2400" spc="-4" dirty="0" smtClean="0">
              <a:latin typeface="Times New Roman"/>
              <a:cs typeface="Times New Roman"/>
            </a:endParaRPr>
          </a:p>
          <a:p>
            <a:pPr marL="11006" marR="119413">
              <a:lnSpc>
                <a:spcPct val="100899"/>
              </a:lnSpc>
              <a:tabLst>
                <a:tab pos="575054" algn="l"/>
              </a:tabLst>
            </a:pPr>
            <a:r>
              <a:rPr lang="sr-Cyrl-ME" sz="2400" spc="-22" dirty="0" smtClean="0">
                <a:solidFill>
                  <a:srgbClr val="FF0000"/>
                </a:solidFill>
                <a:latin typeface="Times New Roman"/>
                <a:cs typeface="Times New Roman"/>
              </a:rPr>
              <a:t>еугенол </a:t>
            </a:r>
            <a:r>
              <a:rPr lang="sr-Cyrl-ME" sz="2400" spc="-22" dirty="0" smtClean="0">
                <a:latin typeface="Times New Roman"/>
                <a:cs typeface="Times New Roman"/>
              </a:rPr>
              <a:t> </a:t>
            </a:r>
            <a:r>
              <a:rPr lang="sr-Cyrl-ME" sz="2400" spc="-4" dirty="0" smtClean="0">
                <a:latin typeface="Times New Roman"/>
                <a:cs typeface="Times New Roman"/>
              </a:rPr>
              <a:t>мора </a:t>
            </a:r>
            <a:r>
              <a:rPr sz="2400" spc="-4" smtClean="0">
                <a:latin typeface="Times New Roman"/>
                <a:cs typeface="Times New Roman"/>
              </a:rPr>
              <a:t>да</a:t>
            </a:r>
            <a:r>
              <a:rPr sz="2400" spc="4" smtClean="0">
                <a:latin typeface="Times New Roman"/>
                <a:cs typeface="Times New Roman"/>
              </a:rPr>
              <a:t> </a:t>
            </a:r>
            <a:r>
              <a:rPr sz="2400" spc="9" smtClean="0">
                <a:latin typeface="Times New Roman"/>
                <a:cs typeface="Times New Roman"/>
              </a:rPr>
              <a:t>се</a:t>
            </a:r>
            <a:r>
              <a:rPr lang="sr-Cyrl-ME" sz="2400" spc="9" dirty="0" smtClean="0">
                <a:latin typeface="Times New Roman"/>
                <a:cs typeface="Times New Roman"/>
              </a:rPr>
              <a:t> </a:t>
            </a:r>
            <a:r>
              <a:rPr sz="2400" smtClean="0">
                <a:latin typeface="Times New Roman"/>
                <a:cs typeface="Times New Roman"/>
              </a:rPr>
              <a:t>добро </a:t>
            </a:r>
            <a:r>
              <a:rPr sz="2400" spc="-4" smtClean="0">
                <a:solidFill>
                  <a:srgbClr val="FF0000"/>
                </a:solidFill>
                <a:latin typeface="Times New Roman"/>
                <a:cs typeface="Times New Roman"/>
              </a:rPr>
              <a:t>засити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spcBef>
                <a:spcPts val="22"/>
              </a:spcBef>
            </a:pPr>
            <a:endParaRPr sz="2500">
              <a:latin typeface="Times New Roman"/>
              <a:cs typeface="Times New Roman"/>
            </a:endParaRPr>
          </a:p>
          <a:p>
            <a:pPr marL="11006" marR="679059"/>
            <a:r>
              <a:rPr sz="2400" b="1" spc="-69" smtClean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2400" b="1" spc="-17" smtClean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ЗИ</a:t>
            </a:r>
            <a:r>
              <a:rPr sz="2400" b="1" spc="-17" smtClean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400" b="1" spc="-17" smtClean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sz="2400" b="1" spc="-17" smtClean="0">
                <a:solidFill>
                  <a:srgbClr val="FF0000"/>
                </a:solidFill>
                <a:latin typeface="Times New Roman"/>
                <a:cs typeface="Times New Roman"/>
              </a:rPr>
              <a:t>Ц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ИЈА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endParaRPr lang="sr-Cyrl-ME" sz="2400" b="1" spc="-4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1006" marR="679059"/>
            <a:r>
              <a:rPr sz="2400" spc="-156" smtClean="0">
                <a:latin typeface="Times New Roman"/>
                <a:cs typeface="Times New Roman"/>
              </a:rPr>
              <a:t>ГУШ</a:t>
            </a:r>
            <a:r>
              <a:rPr lang="sr-Cyrl-ME" sz="2400" spc="-156" dirty="0" smtClean="0">
                <a:latin typeface="Times New Roman"/>
                <a:cs typeface="Times New Roman"/>
              </a:rPr>
              <a:t>Ћ</a:t>
            </a:r>
            <a:r>
              <a:rPr sz="2400" spc="-156" smtClean="0">
                <a:latin typeface="Times New Roman"/>
                <a:cs typeface="Times New Roman"/>
              </a:rPr>
              <a:t>А </a:t>
            </a:r>
            <a:r>
              <a:rPr lang="sr-Cyrl-ME" sz="2400" spc="-156" dirty="0" smtClean="0">
                <a:latin typeface="Times New Roman"/>
                <a:cs typeface="Times New Roman"/>
              </a:rPr>
              <a:t> </a:t>
            </a:r>
            <a:r>
              <a:rPr sz="2400" spc="-69" smtClean="0">
                <a:latin typeface="Times New Roman"/>
                <a:cs typeface="Times New Roman"/>
              </a:rPr>
              <a:t>ОД  </a:t>
            </a:r>
            <a:r>
              <a:rPr lang="sr-Cyrl-ME" sz="2400" spc="-69" dirty="0" smtClean="0">
                <a:latin typeface="Times New Roman"/>
                <a:cs typeface="Times New Roman"/>
              </a:rPr>
              <a:t>ТЕСТА / </a:t>
            </a:r>
            <a:r>
              <a:rPr sz="2400" spc="-43" smtClean="0">
                <a:latin typeface="Times New Roman"/>
                <a:cs typeface="Times New Roman"/>
              </a:rPr>
              <a:t>СТАКЛОРЕЗАЧКОГ  </a:t>
            </a:r>
            <a:r>
              <a:rPr sz="2400" spc="-39" dirty="0">
                <a:latin typeface="Times New Roman"/>
                <a:cs typeface="Times New Roman"/>
              </a:rPr>
              <a:t>ГИТА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0" y="46991"/>
            <a:ext cx="681228" cy="5600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367529" y="0"/>
            <a:ext cx="717803" cy="609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46177" y="449580"/>
            <a:ext cx="1287780" cy="61721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>
            <a:spLocks noGrp="1"/>
          </p:cNvSpPr>
          <p:nvPr>
            <p:ph type="title"/>
          </p:nvPr>
        </p:nvSpPr>
        <p:spPr>
          <a:xfrm>
            <a:off x="78739" y="114300"/>
            <a:ext cx="8986520" cy="554847"/>
          </a:xfrm>
          <a:prstGeom prst="rect">
            <a:avLst/>
          </a:prstGeom>
        </p:spPr>
        <p:txBody>
          <a:bodyPr vert="horz" wrap="square" lIns="0" tIns="77041" rIns="0" bIns="0" rtlCol="0">
            <a:spAutoFit/>
          </a:bodyPr>
          <a:lstStyle/>
          <a:p>
            <a:pPr marL="273495" algn="ctr"/>
            <a:r>
              <a:rPr sz="3100" b="1" spc="-99">
                <a:solidFill>
                  <a:srgbClr val="FF0000"/>
                </a:solidFill>
              </a:rPr>
              <a:t>НАЧИН</a:t>
            </a:r>
            <a:r>
              <a:rPr sz="3100" b="1" spc="-56">
                <a:solidFill>
                  <a:srgbClr val="FF0000"/>
                </a:solidFill>
              </a:rPr>
              <a:t> </a:t>
            </a:r>
            <a:r>
              <a:rPr lang="sr-Cyrl-ME" sz="3100" b="1" spc="-56" dirty="0" smtClean="0">
                <a:solidFill>
                  <a:srgbClr val="FF0000"/>
                </a:solidFill>
              </a:rPr>
              <a:t> </a:t>
            </a:r>
            <a:r>
              <a:rPr sz="3100" b="1" spc="-4" smtClean="0">
                <a:solidFill>
                  <a:srgbClr val="FF0000"/>
                </a:solidFill>
              </a:rPr>
              <a:t>ПРИПРЕМАЊА</a:t>
            </a:r>
            <a:r>
              <a:rPr lang="sr-Cyrl-ME" sz="3100" b="1" spc="-4" dirty="0" smtClean="0">
                <a:solidFill>
                  <a:srgbClr val="FF0000"/>
                </a:solidFill>
              </a:rPr>
              <a:t>  ЗОЕ</a:t>
            </a:r>
            <a:endParaRPr sz="3100"/>
          </a:p>
        </p:txBody>
      </p:sp>
      <p:sp>
        <p:nvSpPr>
          <p:cNvPr id="36" name="object 36"/>
          <p:cNvSpPr/>
          <p:nvPr/>
        </p:nvSpPr>
        <p:spPr>
          <a:xfrm>
            <a:off x="5410200" y="1206500"/>
            <a:ext cx="3733799" cy="41275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27517"/>
            <a:ext cx="9065259" cy="1128514"/>
          </a:xfrm>
          <a:prstGeom prst="rect">
            <a:avLst/>
          </a:prstGeom>
        </p:spPr>
        <p:txBody>
          <a:bodyPr vert="horz" wrap="square" lIns="0" tIns="645160" rIns="0" bIns="0" rtlCol="0">
            <a:spAutoFit/>
          </a:bodyPr>
          <a:lstStyle/>
          <a:p>
            <a:pPr marL="234424" algn="ctr"/>
            <a:r>
              <a:rPr lang="sr-Cyrl-ME" sz="3100" b="1" spc="-4" dirty="0" smtClean="0">
                <a:solidFill>
                  <a:srgbClr val="FF0000"/>
                </a:solidFill>
              </a:rPr>
              <a:t>СВОЈСТВА </a:t>
            </a:r>
            <a:r>
              <a:rPr sz="3100" b="1" spc="-4" smtClean="0">
                <a:solidFill>
                  <a:srgbClr val="FF0000"/>
                </a:solidFill>
              </a:rPr>
              <a:t> </a:t>
            </a:r>
            <a:r>
              <a:rPr sz="3100" b="1" spc="-4">
                <a:solidFill>
                  <a:srgbClr val="FF0000"/>
                </a:solidFill>
              </a:rPr>
              <a:t>ЦИНК-ОКСИД</a:t>
            </a:r>
            <a:r>
              <a:rPr sz="3100" b="1" spc="-35">
                <a:solidFill>
                  <a:srgbClr val="FF0000"/>
                </a:solidFill>
              </a:rPr>
              <a:t> </a:t>
            </a:r>
            <a:r>
              <a:rPr lang="sr-Cyrl-ME" sz="3100" b="1" spc="-35" dirty="0" smtClean="0">
                <a:solidFill>
                  <a:srgbClr val="FF0000"/>
                </a:solidFill>
              </a:rPr>
              <a:t> </a:t>
            </a:r>
            <a:r>
              <a:rPr sz="3100" b="1" smtClean="0">
                <a:solidFill>
                  <a:srgbClr val="FF0000"/>
                </a:solidFill>
              </a:rPr>
              <a:t>ЕУГЕНОЛА</a:t>
            </a:r>
            <a:endParaRPr sz="3100"/>
          </a:p>
        </p:txBody>
      </p:sp>
      <p:sp>
        <p:nvSpPr>
          <p:cNvPr id="3" name="object 3"/>
          <p:cNvSpPr txBox="1"/>
          <p:nvPr/>
        </p:nvSpPr>
        <p:spPr>
          <a:xfrm>
            <a:off x="383541" y="1551728"/>
            <a:ext cx="8608059" cy="2523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9526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Антисептично</a:t>
            </a:r>
            <a:r>
              <a:rPr lang="sr-Cyrl-ME" sz="2400" b="1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ст:</a:t>
            </a:r>
            <a:r>
              <a:rPr lang="sr-Cyrl-ME" sz="24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еугенол </a:t>
            </a:r>
            <a:r>
              <a:rPr sz="2400" spc="-4" dirty="0">
                <a:latin typeface="Times New Roman"/>
                <a:cs typeface="Times New Roman"/>
              </a:rPr>
              <a:t>има јако бактерицидно  дејство</a:t>
            </a:r>
            <a:endParaRPr sz="2400">
              <a:latin typeface="Times New Roman"/>
              <a:cs typeface="Times New Roman"/>
            </a:endParaRPr>
          </a:p>
          <a:p>
            <a:pPr marL="308163" marR="4402" indent="-297157" algn="just">
              <a:spcBef>
                <a:spcPts val="581"/>
              </a:spcBef>
              <a:buFont typeface="Times New Roman"/>
              <a:buChar char="•"/>
              <a:tabLst>
                <a:tab pos="308163" algn="l"/>
              </a:tabLst>
            </a:pP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Анти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инфламаторно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има </a:t>
            </a:r>
            <a:r>
              <a:rPr sz="2400" spc="-4">
                <a:latin typeface="Times New Roman"/>
                <a:cs typeface="Times New Roman"/>
              </a:rPr>
              <a:t>хигроскопно </a:t>
            </a:r>
            <a:r>
              <a:rPr sz="2400" spc="-4" smtClean="0">
                <a:latin typeface="Times New Roman"/>
                <a:cs typeface="Times New Roman"/>
              </a:rPr>
              <a:t>својство</a:t>
            </a:r>
            <a:r>
              <a:rPr lang="sr-Cyrl-ME" sz="2400" spc="-4" dirty="0" smtClean="0">
                <a:latin typeface="Times New Roman"/>
                <a:cs typeface="Times New Roman"/>
              </a:rPr>
              <a:t>, </a:t>
            </a:r>
            <a:r>
              <a:rPr sz="2400" spc="-4" smtClean="0">
                <a:latin typeface="Times New Roman"/>
                <a:cs typeface="Times New Roman"/>
              </a:rPr>
              <a:t>чиме </a:t>
            </a:r>
            <a:r>
              <a:rPr sz="2400" spc="-9" dirty="0">
                <a:latin typeface="Times New Roman"/>
                <a:cs typeface="Times New Roman"/>
              </a:rPr>
              <a:t>смањује </a:t>
            </a:r>
            <a:r>
              <a:rPr sz="2400" spc="-4">
                <a:latin typeface="Times New Roman"/>
                <a:cs typeface="Times New Roman"/>
              </a:rPr>
              <a:t>притисак </a:t>
            </a:r>
            <a:r>
              <a:rPr lang="sr-Cyrl-ME" sz="2400" spc="-4" dirty="0" smtClean="0">
                <a:latin typeface="Times New Roman"/>
                <a:cs typeface="Times New Roman"/>
              </a:rPr>
              <a:t>у</a:t>
            </a:r>
            <a:r>
              <a:rPr sz="2400" smtClean="0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инфламирано</a:t>
            </a:r>
            <a:r>
              <a:rPr lang="sr-Cyrl-ME" sz="2400" spc="-4" dirty="0" smtClean="0">
                <a:latin typeface="Times New Roman"/>
                <a:cs typeface="Times New Roman"/>
              </a:rPr>
              <a:t>м</a:t>
            </a:r>
            <a:r>
              <a:rPr sz="2400" spc="-4" smtClean="0">
                <a:latin typeface="Times New Roman"/>
                <a:cs typeface="Times New Roman"/>
              </a:rPr>
              <a:t> пулпно</a:t>
            </a:r>
            <a:r>
              <a:rPr lang="sr-Cyrl-ME" sz="2400" spc="-4" dirty="0" smtClean="0">
                <a:latin typeface="Times New Roman"/>
                <a:cs typeface="Times New Roman"/>
              </a:rPr>
              <a:t>м</a:t>
            </a:r>
            <a:r>
              <a:rPr sz="2400" spc="-4" smtClean="0">
                <a:latin typeface="Times New Roman"/>
                <a:cs typeface="Times New Roman"/>
              </a:rPr>
              <a:t>  ткив</a:t>
            </a:r>
            <a:r>
              <a:rPr lang="sr-Cyrl-ME" sz="2400" spc="-4" dirty="0" smtClean="0">
                <a:latin typeface="Times New Roman"/>
                <a:cs typeface="Times New Roman"/>
              </a:rPr>
              <a:t>у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Аналгетично</a:t>
            </a:r>
            <a:r>
              <a:rPr sz="2400" b="1" spc="-35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дејство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Стимулативно </a:t>
            </a:r>
            <a:r>
              <a:rPr sz="2400" spc="-4" dirty="0">
                <a:latin typeface="Times New Roman"/>
                <a:cs typeface="Times New Roman"/>
              </a:rPr>
              <a:t>делује на </a:t>
            </a:r>
            <a:r>
              <a:rPr sz="2400" dirty="0">
                <a:latin typeface="Times New Roman"/>
                <a:cs typeface="Times New Roman"/>
              </a:rPr>
              <a:t>процес</a:t>
            </a:r>
            <a:r>
              <a:rPr sz="2400" spc="17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дентиногенеза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5"/>
              </a:spcBef>
              <a:buChar char="•"/>
              <a:tabLst>
                <a:tab pos="307613" algn="l"/>
                <a:tab pos="308163" algn="l"/>
              </a:tabLst>
            </a:pPr>
            <a:r>
              <a:rPr lang="sr-Cyrl-ME" sz="2400" b="1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Добро </a:t>
            </a:r>
            <a:r>
              <a:rPr sz="2400" b="1" smtClean="0">
                <a:solidFill>
                  <a:srgbClr val="FF0000"/>
                </a:solidFill>
                <a:latin typeface="Times New Roman"/>
                <a:cs typeface="Times New Roman"/>
              </a:rPr>
              <a:t>рубно</a:t>
            </a:r>
            <a:r>
              <a:rPr sz="2400" b="1" spc="-82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затварање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775621"/>
          </a:xfrm>
          <a:prstGeom prst="rect">
            <a:avLst/>
          </a:prstGeom>
        </p:spPr>
        <p:txBody>
          <a:bodyPr vert="horz" wrap="square" lIns="0" tIns="341400" rIns="0" bIns="0" rtlCol="0">
            <a:spAutoFit/>
          </a:bodyPr>
          <a:lstStyle/>
          <a:p>
            <a:pPr marL="2201" algn="ctr"/>
            <a:r>
              <a:rPr sz="2800" b="1">
                <a:solidFill>
                  <a:srgbClr val="FF0000"/>
                </a:solidFill>
              </a:rPr>
              <a:t>НЕДОСТАЦИ</a:t>
            </a:r>
            <a:r>
              <a:rPr sz="2800" b="1" spc="-99">
                <a:solidFill>
                  <a:srgbClr val="FF0000"/>
                </a:solidFill>
              </a:rPr>
              <a:t> </a:t>
            </a:r>
            <a:r>
              <a:rPr lang="sr-Cyrl-ME" sz="2800" b="1" spc="-99" dirty="0" smtClean="0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ЦИНК-ОКСИД</a:t>
            </a:r>
            <a:r>
              <a:rPr lang="sr-Cyrl-ME" sz="2800" b="1" dirty="0" smtClean="0">
                <a:solidFill>
                  <a:srgbClr val="FF0000"/>
                </a:solidFill>
              </a:rPr>
              <a:t>  </a:t>
            </a:r>
            <a:r>
              <a:rPr sz="2800" b="1" spc="-4" smtClean="0">
                <a:solidFill>
                  <a:srgbClr val="FF0000"/>
                </a:solidFill>
              </a:rPr>
              <a:t>ЕУГЕНОЛА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383540" y="1424729"/>
            <a:ext cx="8217534" cy="30059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latin typeface="Times New Roman"/>
                <a:cs typeface="Times New Roman"/>
              </a:rPr>
              <a:t>Недовољна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отпорност</a:t>
            </a:r>
            <a:r>
              <a:rPr sz="2400" b="1" spc="-4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на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притисак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5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latin typeface="Times New Roman"/>
                <a:cs typeface="Times New Roman"/>
              </a:rPr>
              <a:t>Висока</a:t>
            </a:r>
            <a:r>
              <a:rPr sz="2400" b="1" spc="-39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растворљивост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Време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стврдњавања је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споро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Контраиндиковано је стављати га испод естетских  испуна јер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ремети процес полимеризације</a:t>
            </a:r>
            <a:r>
              <a:rPr sz="2400" b="1" spc="-4" dirty="0">
                <a:solidFill>
                  <a:srgbClr val="660066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и </a:t>
            </a:r>
            <a:r>
              <a:rPr sz="2400" b="1" spc="-4">
                <a:latin typeface="Times New Roman"/>
                <a:cs typeface="Times New Roman"/>
              </a:rPr>
              <a:t>мења  </a:t>
            </a:r>
            <a:r>
              <a:rPr sz="2400" b="1" spc="-4" smtClean="0">
                <a:latin typeface="Times New Roman"/>
                <a:cs typeface="Times New Roman"/>
              </a:rPr>
              <a:t>боју</a:t>
            </a:r>
            <a:r>
              <a:rPr lang="sr-Cyrl-ME" sz="2400" b="1" spc="-4" dirty="0" smtClean="0">
                <a:latin typeface="Times New Roman"/>
                <a:cs typeface="Times New Roman"/>
              </a:rPr>
              <a:t> испуна</a:t>
            </a:r>
            <a:endParaRPr sz="2400" b="1">
              <a:latin typeface="Times New Roman"/>
              <a:cs typeface="Times New Roman"/>
            </a:endParaRPr>
          </a:p>
          <a:p>
            <a:pPr marL="308163" marR="340630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lang="sr-Cyrl-ME" sz="2400" spc="-4" dirty="0" smtClean="0">
                <a:latin typeface="Times New Roman"/>
                <a:cs typeface="Times New Roman"/>
              </a:rPr>
              <a:t>Потенцијалоно</a:t>
            </a:r>
            <a:r>
              <a:rPr lang="sr-Cyrl-ME" sz="2400" spc="-4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токсично 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дејство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на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пулпу </a:t>
            </a:r>
            <a:r>
              <a:rPr sz="2400" spc="-4" dirty="0">
                <a:latin typeface="Times New Roman"/>
                <a:cs typeface="Times New Roman"/>
              </a:rPr>
              <a:t>уколико није  </a:t>
            </a:r>
            <a:r>
              <a:rPr sz="2400" dirty="0">
                <a:latin typeface="Times New Roman"/>
                <a:cs typeface="Times New Roman"/>
              </a:rPr>
              <a:t>добро </a:t>
            </a:r>
            <a:r>
              <a:rPr sz="2400" spc="-4" dirty="0">
                <a:latin typeface="Times New Roman"/>
                <a:cs typeface="Times New Roman"/>
              </a:rPr>
              <a:t>засићен код</a:t>
            </a:r>
            <a:r>
              <a:rPr sz="2400" spc="-74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припреме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38100"/>
            <a:ext cx="8986520" cy="1328309"/>
          </a:xfrm>
          <a:prstGeom prst="rect">
            <a:avLst/>
          </a:prstGeom>
        </p:spPr>
        <p:txBody>
          <a:bodyPr vert="horz" wrap="square" lIns="0" tIns="462023" rIns="0" bIns="0" rtlCol="0">
            <a:spAutoFit/>
          </a:bodyPr>
          <a:lstStyle/>
          <a:p>
            <a:pPr marL="1101" algn="ctr"/>
            <a:r>
              <a:rPr sz="2800" b="1">
                <a:solidFill>
                  <a:srgbClr val="FF0000"/>
                </a:solidFill>
              </a:rPr>
              <a:t>ИНДИКАЦИЈЕ </a:t>
            </a:r>
            <a:r>
              <a:rPr lang="sr-Latn-ME" sz="2800" b="1" dirty="0" smtClean="0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ЗА </a:t>
            </a:r>
            <a:r>
              <a:rPr lang="sr-Latn-ME" sz="2800" b="1" dirty="0" smtClean="0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ПРИМЕНУ</a:t>
            </a:r>
            <a:r>
              <a:rPr sz="2800" b="1" spc="-99" smtClean="0">
                <a:solidFill>
                  <a:srgbClr val="FF0000"/>
                </a:solidFill>
              </a:rPr>
              <a:t> </a:t>
            </a:r>
            <a:r>
              <a:rPr lang="sr-Latn-ME" sz="2800" b="1" spc="-99" dirty="0" smtClean="0">
                <a:solidFill>
                  <a:srgbClr val="FF0000"/>
                </a:solidFill>
              </a:rPr>
              <a:t/>
            </a:r>
            <a:br>
              <a:rPr lang="sr-Latn-ME" sz="2800" b="1" spc="-99" dirty="0" smtClean="0">
                <a:solidFill>
                  <a:srgbClr val="FF0000"/>
                </a:solidFill>
              </a:rPr>
            </a:br>
            <a:r>
              <a:rPr sz="2800" b="1" spc="4" smtClean="0">
                <a:solidFill>
                  <a:srgbClr val="FF0000"/>
                </a:solidFill>
              </a:rPr>
              <a:t>ЦИНК-ОКСИД</a:t>
            </a:r>
            <a:r>
              <a:rPr lang="sr-Latn-ME" sz="2800" b="1" spc="4" dirty="0" smtClean="0">
                <a:solidFill>
                  <a:srgbClr val="FF0000"/>
                </a:solidFill>
              </a:rPr>
              <a:t>  </a:t>
            </a:r>
            <a:r>
              <a:rPr sz="2800" b="1" smtClean="0">
                <a:solidFill>
                  <a:srgbClr val="FF0000"/>
                </a:solidFill>
              </a:rPr>
              <a:t>ЕУГЕНОЛА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12141" y="1742546"/>
            <a:ext cx="7016115" cy="32624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За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привремено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затварање</a:t>
            </a:r>
            <a:r>
              <a:rPr lang="sr-Latn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кавитета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401162" indent="-297157" algn="just">
              <a:spcBef>
                <a:spcPts val="581"/>
              </a:spcBef>
              <a:buChar char="•"/>
              <a:tabLst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Користи </a:t>
            </a:r>
            <a:r>
              <a:rPr sz="2400" spc="-4">
                <a:latin typeface="Times New Roman"/>
                <a:cs typeface="Times New Roman"/>
              </a:rPr>
              <a:t>се </a:t>
            </a:r>
            <a:r>
              <a:rPr lang="sr-Cyrl-ME" sz="2400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у терапији</a:t>
            </a:r>
            <a:r>
              <a:rPr sz="2400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дубоког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каријеса </a:t>
            </a:r>
            <a:r>
              <a:rPr sz="2400" spc="-4">
                <a:latin typeface="Times New Roman"/>
                <a:cs typeface="Times New Roman"/>
              </a:rPr>
              <a:t>преко  </a:t>
            </a:r>
            <a:r>
              <a:rPr sz="2400" spc="-4" smtClean="0">
                <a:latin typeface="Times New Roman"/>
                <a:cs typeface="Times New Roman"/>
              </a:rPr>
              <a:t>суспензије</a:t>
            </a:r>
            <a:r>
              <a:rPr lang="sr-Cyrl-ME" sz="2400" spc="-4" dirty="0" smtClean="0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Са(OH)</a:t>
            </a:r>
            <a:r>
              <a:rPr sz="2400" b="1" spc="-4" baseline="-25000" smtClean="0">
                <a:latin typeface="Times New Roman"/>
                <a:cs typeface="Times New Roman"/>
              </a:rPr>
              <a:t>2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јер има </a:t>
            </a:r>
            <a:r>
              <a:rPr sz="2400" dirty="0">
                <a:latin typeface="Times New Roman"/>
                <a:cs typeface="Times New Roman"/>
              </a:rPr>
              <a:t>добро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рубно  </a:t>
            </a:r>
            <a:r>
              <a:rPr sz="2400" spc="-4" dirty="0">
                <a:latin typeface="Times New Roman"/>
                <a:cs typeface="Times New Roman"/>
              </a:rPr>
              <a:t>затварање</a:t>
            </a:r>
            <a:endParaRPr sz="2400">
              <a:latin typeface="Times New Roman"/>
              <a:cs typeface="Times New Roman"/>
            </a:endParaRPr>
          </a:p>
          <a:p>
            <a:pPr marL="308163" marR="585510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Улази у састав цинк- оксид </a:t>
            </a:r>
            <a:r>
              <a:rPr sz="2400" spc="-4">
                <a:latin typeface="Times New Roman"/>
                <a:cs typeface="Times New Roman"/>
              </a:rPr>
              <a:t>еугенолних </a:t>
            </a:r>
            <a:r>
              <a:rPr lang="sr-Cyrl-ME" sz="2400" spc="-4" dirty="0" smtClean="0">
                <a:latin typeface="Times New Roman"/>
                <a:cs typeface="Times New Roman"/>
              </a:rPr>
              <a:t>паста </a:t>
            </a:r>
            <a:r>
              <a:rPr sz="2400" spc="-4" smtClean="0">
                <a:latin typeface="Times New Roman"/>
                <a:cs typeface="Times New Roman"/>
              </a:rPr>
              <a:t>за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канално</a:t>
            </a:r>
            <a:r>
              <a:rPr sz="2400" b="1" spc="-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пуњење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Употребљава </a:t>
            </a:r>
            <a:r>
              <a:rPr sz="2400" spc="-4">
                <a:latin typeface="Times New Roman"/>
                <a:cs typeface="Times New Roman"/>
              </a:rPr>
              <a:t>се </a:t>
            </a:r>
            <a:r>
              <a:rPr sz="2400" spc="-4" smtClean="0">
                <a:latin typeface="Times New Roman"/>
                <a:cs typeface="Times New Roman"/>
              </a:rPr>
              <a:t>у</a:t>
            </a:r>
            <a:r>
              <a:rPr lang="sr-Cyrl-ME" sz="2400" spc="-4" dirty="0" smtClean="0">
                <a:latin typeface="Times New Roman"/>
                <a:cs typeface="Times New Roman"/>
              </a:rPr>
              <a:t> пародонталној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spc="-4">
                <a:latin typeface="Times New Roman"/>
                <a:cs typeface="Times New Roman"/>
              </a:rPr>
              <a:t>хирургији </a:t>
            </a:r>
            <a:endParaRPr lang="sr-Cyrl-ME" sz="2400" spc="-4" dirty="0" smtClean="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tabLst>
                <a:tab pos="307613" algn="l"/>
                <a:tab pos="308163" algn="l"/>
              </a:tabLst>
            </a:pPr>
            <a:r>
              <a:rPr lang="sr-Cyrl-ME" sz="2400" spc="-4" dirty="0" smtClean="0">
                <a:latin typeface="Times New Roman"/>
                <a:cs typeface="Times New Roman"/>
              </a:rPr>
              <a:t>     </a:t>
            </a:r>
            <a:r>
              <a:rPr sz="2400" spc="-4" smtClean="0">
                <a:latin typeface="Times New Roman"/>
                <a:cs typeface="Times New Roman"/>
              </a:rPr>
              <a:t>као</a:t>
            </a:r>
            <a:r>
              <a:rPr sz="2400" spc="17" smtClean="0">
                <a:latin typeface="Times New Roman"/>
                <a:cs typeface="Times New Roman"/>
              </a:rPr>
              <a:t> </a:t>
            </a:r>
            <a:r>
              <a:rPr lang="sr-Cyrl-ME" sz="2400" spc="17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завој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626690"/>
          </a:xfrm>
          <a:prstGeom prst="rect">
            <a:avLst/>
          </a:prstGeom>
        </p:spPr>
        <p:txBody>
          <a:bodyPr vert="horz" wrap="square" lIns="0" tIns="132949" rIns="0" bIns="0" rtlCol="0">
            <a:spAutoFit/>
          </a:bodyPr>
          <a:lstStyle/>
          <a:p>
            <a:pPr marL="3429414" marR="4402" indent="-3105842"/>
            <a:r>
              <a:rPr sz="3200" b="1" dirty="0">
                <a:solidFill>
                  <a:srgbClr val="FF0000"/>
                </a:solidFill>
              </a:rPr>
              <a:t>4</a:t>
            </a:r>
            <a:r>
              <a:rPr sz="3200" b="1">
                <a:solidFill>
                  <a:srgbClr val="FF0000"/>
                </a:solidFill>
              </a:rPr>
              <a:t>. </a:t>
            </a:r>
            <a:r>
              <a:rPr lang="sr-Cyrl-ME" sz="3200" b="1" dirty="0" smtClean="0">
                <a:solidFill>
                  <a:srgbClr val="FF0000"/>
                </a:solidFill>
              </a:rPr>
              <a:t> </a:t>
            </a:r>
            <a:r>
              <a:rPr sz="3200" b="1" spc="-4" smtClean="0">
                <a:solidFill>
                  <a:srgbClr val="FF0000"/>
                </a:solidFill>
              </a:rPr>
              <a:t>ГЛАС-ЈОНОМЕР</a:t>
            </a:r>
            <a:r>
              <a:rPr sz="3200" b="1" spc="-39" smtClean="0">
                <a:solidFill>
                  <a:srgbClr val="FF0000"/>
                </a:solidFill>
              </a:rPr>
              <a:t> </a:t>
            </a:r>
            <a:r>
              <a:rPr sz="3200" b="1" smtClean="0">
                <a:solidFill>
                  <a:srgbClr val="FF0000"/>
                </a:solidFill>
              </a:rPr>
              <a:t>ЦЕМЕНТИ</a:t>
            </a:r>
            <a:r>
              <a:rPr lang="sr-Cyrl-ME" sz="3200" b="1" dirty="0" smtClean="0">
                <a:solidFill>
                  <a:srgbClr val="FF0000"/>
                </a:solidFill>
              </a:rPr>
              <a:t> -</a:t>
            </a:r>
            <a:r>
              <a:rPr sz="3200" b="1" smtClean="0">
                <a:solidFill>
                  <a:srgbClr val="FF0000"/>
                </a:solidFill>
              </a:rPr>
              <a:t> </a:t>
            </a:r>
            <a:r>
              <a:rPr sz="3200" b="1" dirty="0">
                <a:solidFill>
                  <a:srgbClr val="FF0000"/>
                </a:solidFill>
              </a:rPr>
              <a:t>ГЈЦ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459740" y="1615228"/>
            <a:ext cx="7844155" cy="2826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Комбинација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силикатних </a:t>
            </a:r>
            <a:r>
              <a:rPr sz="2400" spc="-4" smtClean="0">
                <a:latin typeface="Times New Roman"/>
                <a:cs typeface="Times New Roman"/>
              </a:rPr>
              <a:t>(транспарентност </a:t>
            </a:r>
            <a:r>
              <a:rPr sz="2400" spc="-4" dirty="0">
                <a:latin typeface="Times New Roman"/>
                <a:cs typeface="Times New Roman"/>
              </a:rPr>
              <a:t>и  </a:t>
            </a:r>
            <a:r>
              <a:rPr sz="2400" spc="-4">
                <a:latin typeface="Times New Roman"/>
                <a:cs typeface="Times New Roman"/>
              </a:rPr>
              <a:t>отпуштање </a:t>
            </a:r>
            <a:r>
              <a:rPr sz="2400" spc="-4" smtClean="0">
                <a:latin typeface="Times New Roman"/>
                <a:cs typeface="Times New Roman"/>
              </a:rPr>
              <a:t>ф</a:t>
            </a:r>
            <a:r>
              <a:rPr lang="sr-Cyrl-ME" sz="2400" spc="-4" dirty="0" smtClean="0">
                <a:latin typeface="Times New Roman"/>
                <a:cs typeface="Times New Roman"/>
              </a:rPr>
              <a:t>луорида</a:t>
            </a:r>
            <a:r>
              <a:rPr sz="2400" spc="-4" smtClean="0">
                <a:latin typeface="Times New Roman"/>
                <a:cs typeface="Times New Roman"/>
              </a:rPr>
              <a:t>) </a:t>
            </a:r>
            <a:r>
              <a:rPr sz="2400" spc="-4" dirty="0">
                <a:latin typeface="Times New Roman"/>
                <a:cs typeface="Times New Roman"/>
              </a:rPr>
              <a:t>и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поликарбоксилатних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ц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емента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sz="2400" spc="-4" dirty="0">
                <a:latin typeface="Times New Roman"/>
                <a:cs typeface="Times New Roman"/>
              </a:rPr>
              <a:t>(хемијско везивање </a:t>
            </a:r>
            <a:r>
              <a:rPr sz="2400" spc="-4">
                <a:latin typeface="Times New Roman"/>
                <a:cs typeface="Times New Roman"/>
              </a:rPr>
              <a:t>и </a:t>
            </a:r>
            <a:r>
              <a:rPr lang="sr-Cyrl-ME" sz="2400" spc="-4" dirty="0" smtClean="0">
                <a:latin typeface="Times New Roman"/>
                <a:cs typeface="Times New Roman"/>
              </a:rPr>
              <a:t>биокомпатибилност)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  <a:tab pos="5455585" algn="l"/>
              </a:tabLst>
            </a:pPr>
            <a:r>
              <a:rPr sz="24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lang="sr-Cyrl-ME" sz="2400" b="1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рах</a:t>
            </a:r>
            <a:r>
              <a:rPr sz="24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9" dirty="0">
                <a:latin typeface="Times New Roman"/>
                <a:cs typeface="Times New Roman"/>
              </a:rPr>
              <a:t>чине</a:t>
            </a:r>
            <a:r>
              <a:rPr sz="2400" b="1" spc="-9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различите</a:t>
            </a:r>
            <a:r>
              <a:rPr sz="2400" b="1" spc="6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врсте</a:t>
            </a:r>
            <a:r>
              <a:rPr sz="2400" b="1" spc="17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стакла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: </a:t>
            </a:r>
            <a:r>
              <a:rPr sz="2400" smtClean="0">
                <a:solidFill>
                  <a:srgbClr val="FF0000"/>
                </a:solidFill>
                <a:latin typeface="Times New Roman"/>
                <a:cs typeface="Times New Roman"/>
              </a:rPr>
              <a:t>флуоро-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/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алумино силикатно</a:t>
            </a:r>
            <a:r>
              <a:rPr sz="2400" spc="-39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стакло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157383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  <a:tab pos="238771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Течност</a:t>
            </a:r>
            <a:r>
              <a:rPr sz="2400" spc="-4" dirty="0">
                <a:latin typeface="Times New Roman"/>
                <a:cs typeface="Times New Roman"/>
              </a:rPr>
              <a:t> је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водени раствор </a:t>
            </a:r>
            <a:r>
              <a:rPr sz="2400" spc="-4">
                <a:solidFill>
                  <a:srgbClr val="FF0000"/>
                </a:solidFill>
                <a:latin typeface="Times New Roman"/>
                <a:cs typeface="Times New Roman"/>
              </a:rPr>
              <a:t>кополимера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полиакрилне,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итаконске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или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малеинске</a:t>
            </a:r>
            <a:r>
              <a:rPr sz="2400" b="1" spc="-26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кис</a:t>
            </a:r>
            <a:r>
              <a:rPr lang="sr-Cyrl-ME" sz="2400" b="1" spc="-9" dirty="0" smtClean="0">
                <a:solidFill>
                  <a:srgbClr val="FF0000"/>
                </a:solidFill>
                <a:latin typeface="Times New Roman"/>
                <a:cs typeface="Times New Roman"/>
              </a:rPr>
              <a:t>елине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928009"/>
          </a:xfrm>
          <a:prstGeom prst="rect">
            <a:avLst/>
          </a:prstGeom>
        </p:spPr>
        <p:txBody>
          <a:bodyPr vert="horz" wrap="square" lIns="0" tIns="65594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800" b="1" dirty="0">
                <a:solidFill>
                  <a:srgbClr val="FF0000"/>
                </a:solidFill>
              </a:rPr>
              <a:t>ГЛАС </a:t>
            </a:r>
            <a:r>
              <a:rPr sz="2800" b="1">
                <a:solidFill>
                  <a:srgbClr val="FF0000"/>
                </a:solidFill>
              </a:rPr>
              <a:t>ЈОНОМЕР </a:t>
            </a:r>
            <a:r>
              <a:rPr sz="2800" b="1" smtClean="0">
                <a:solidFill>
                  <a:srgbClr val="FF0000"/>
                </a:solidFill>
              </a:rPr>
              <a:t>ЦЕМЕНТИ</a:t>
            </a:r>
            <a:r>
              <a:rPr lang="sr-Cyrl-ME" sz="2800" b="1" dirty="0" smtClean="0">
                <a:solidFill>
                  <a:srgbClr val="FF0000"/>
                </a:solidFill>
              </a:rPr>
              <a:t>:</a:t>
            </a:r>
            <a:br>
              <a:rPr lang="sr-Cyrl-ME" sz="2800" b="1" dirty="0" smtClean="0">
                <a:solidFill>
                  <a:srgbClr val="FF0000"/>
                </a:solidFill>
              </a:rPr>
            </a:br>
            <a:r>
              <a:rPr sz="2800" b="1" smtClean="0">
                <a:solidFill>
                  <a:srgbClr val="FF0000"/>
                </a:solidFill>
              </a:rPr>
              <a:t> </a:t>
            </a:r>
            <a:r>
              <a:rPr sz="2800" b="1">
                <a:solidFill>
                  <a:srgbClr val="FF0000"/>
                </a:solidFill>
              </a:rPr>
              <a:t>АЦИДО</a:t>
            </a:r>
            <a:r>
              <a:rPr sz="2800" b="1" spc="-95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–</a:t>
            </a:r>
            <a:r>
              <a:rPr lang="sr-Cyrl-ME" sz="2800" b="1" dirty="0" smtClean="0">
                <a:solidFill>
                  <a:srgbClr val="FF0000"/>
                </a:solidFill>
              </a:rPr>
              <a:t> </a:t>
            </a:r>
            <a:r>
              <a:rPr sz="2800" b="1" smtClean="0">
                <a:solidFill>
                  <a:srgbClr val="FF0000"/>
                </a:solidFill>
              </a:rPr>
              <a:t>БАЗНА</a:t>
            </a:r>
            <a:r>
              <a:rPr sz="2800" b="1" spc="-74" smtClean="0">
                <a:solidFill>
                  <a:srgbClr val="FF0000"/>
                </a:solidFill>
              </a:rPr>
              <a:t> </a:t>
            </a:r>
            <a:r>
              <a:rPr sz="2800" b="1" dirty="0">
                <a:solidFill>
                  <a:srgbClr val="FF0000"/>
                </a:solidFill>
              </a:rPr>
              <a:t>РЕАКЦИЈА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8740" y="1234228"/>
            <a:ext cx="4335145" cy="42934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Font typeface="Times New Roman"/>
              <a:buChar char="•"/>
              <a:tabLst>
                <a:tab pos="307613" algn="l"/>
                <a:tab pos="308163" algn="l"/>
                <a:tab pos="197224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  <a:r>
              <a:rPr sz="2400" b="1" spc="-4" dirty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су материјали који  се састоје из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праха</a:t>
            </a:r>
            <a:r>
              <a:rPr sz="2400" b="1" spc="-48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0000"/>
                </a:solidFill>
                <a:latin typeface="Times New Roman"/>
                <a:cs typeface="Times New Roman"/>
              </a:rPr>
              <a:t>(базе)</a:t>
            </a:r>
            <a:r>
              <a:rPr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  </a:t>
            </a:r>
            <a:r>
              <a:rPr sz="2400" spc="-4">
                <a:latin typeface="Times New Roman"/>
                <a:cs typeface="Times New Roman"/>
              </a:rPr>
              <a:t>и</a:t>
            </a:r>
            <a:r>
              <a:rPr sz="2400" b="1" spc="4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spc="-9" smtClean="0">
                <a:solidFill>
                  <a:srgbClr val="FF0000"/>
                </a:solidFill>
                <a:latin typeface="Times New Roman"/>
                <a:cs typeface="Times New Roman"/>
              </a:rPr>
              <a:t>течности</a:t>
            </a:r>
            <a:r>
              <a:rPr lang="sr-Cyrl-ME" sz="2400" b="1" spc="-9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spc="-4" smtClean="0">
                <a:solidFill>
                  <a:srgbClr val="FF0000"/>
                </a:solidFill>
                <a:latin typeface="Times New Roman"/>
                <a:cs typeface="Times New Roman"/>
              </a:rPr>
              <a:t>(киселине)</a:t>
            </a:r>
            <a:endParaRPr lang="sr-Latn-ME" sz="2400" spc="-4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4402" indent="-297157">
              <a:tabLst>
                <a:tab pos="307613" algn="l"/>
                <a:tab pos="308163" algn="l"/>
                <a:tab pos="1972243" algn="l"/>
              </a:tabLst>
            </a:pP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83002" indent="-371996">
              <a:spcBef>
                <a:spcPts val="581"/>
              </a:spcBef>
              <a:buFont typeface="Times New Roman"/>
              <a:buChar char="•"/>
              <a:tabLst>
                <a:tab pos="383002" algn="l"/>
                <a:tab pos="383553" algn="l"/>
              </a:tabLst>
            </a:pPr>
            <a:r>
              <a:rPr sz="24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ПРАХ: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/>
            <a:r>
              <a:rPr sz="2400" b="1" spc="-4" dirty="0">
                <a:latin typeface="Times New Roman"/>
                <a:cs typeface="Times New Roman"/>
              </a:rPr>
              <a:t>Флуоро –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spc="-4" dirty="0">
                <a:latin typeface="Times New Roman"/>
                <a:cs typeface="Times New Roman"/>
              </a:rPr>
              <a:t>алумино</a:t>
            </a:r>
            <a:endParaRPr sz="2400">
              <a:latin typeface="Times New Roman"/>
              <a:cs typeface="Times New Roman"/>
            </a:endParaRPr>
          </a:p>
          <a:p>
            <a:pPr marL="308163"/>
            <a:r>
              <a:rPr sz="2400" b="1" spc="-4" dirty="0">
                <a:latin typeface="Times New Roman"/>
                <a:cs typeface="Times New Roman"/>
              </a:rPr>
              <a:t>силикатно </a:t>
            </a:r>
            <a:r>
              <a:rPr sz="2400" b="1" spc="-4">
                <a:latin typeface="Times New Roman"/>
                <a:cs typeface="Times New Roman"/>
              </a:rPr>
              <a:t>стакло</a:t>
            </a:r>
            <a:r>
              <a:rPr sz="2400" b="1" spc="-48">
                <a:latin typeface="Times New Roman"/>
                <a:cs typeface="Times New Roman"/>
              </a:rPr>
              <a:t> </a:t>
            </a:r>
            <a:endParaRPr lang="sr-Latn-ME" sz="2400" b="1" spc="-48" dirty="0" smtClean="0">
              <a:latin typeface="Times New Roman"/>
              <a:cs typeface="Times New Roman"/>
            </a:endParaRPr>
          </a:p>
          <a:p>
            <a:pPr marL="308163"/>
            <a:r>
              <a:rPr sz="2400" b="1" smtClean="0">
                <a:solidFill>
                  <a:srgbClr val="FF0000"/>
                </a:solidFill>
                <a:latin typeface="Times New Roman"/>
                <a:cs typeface="Times New Roman"/>
              </a:rPr>
              <a:t>(A</a:t>
            </a:r>
            <a:r>
              <a:rPr lang="sr-Latn-ME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lang="sr-Latn-ME" sz="2400" b="1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sr-Latn-ME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lang="sr-Cyrl-ME" sz="2400" b="1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lang="sr-Latn-ME" sz="2400" b="1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sz="2400" b="1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sz="2400" b="1" smtClean="0">
                <a:solidFill>
                  <a:srgbClr val="FF0000"/>
                </a:solidFill>
                <a:latin typeface="Times New Roman"/>
                <a:cs typeface="Times New Roman"/>
              </a:rPr>
              <a:t>SiO</a:t>
            </a:r>
            <a:r>
              <a:rPr lang="sr-Latn-ME" sz="2400" b="1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400" b="1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 sz="2400">
              <a:solidFill>
                <a:srgbClr val="FF0000"/>
              </a:solidFill>
              <a:latin typeface="Arial"/>
              <a:cs typeface="Arial"/>
            </a:endParaRPr>
          </a:p>
          <a:p>
            <a:pPr marL="308163" marR="373648" indent="-297157">
              <a:spcBef>
                <a:spcPts val="572"/>
              </a:spcBef>
              <a:buFont typeface="Times New Roman"/>
              <a:buChar char="•"/>
              <a:tabLst>
                <a:tab pos="307613" algn="l"/>
                <a:tab pos="308163" algn="l"/>
                <a:tab pos="1103333" algn="l"/>
              </a:tabLst>
            </a:pP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CaF</a:t>
            </a:r>
            <a:r>
              <a:rPr lang="sr-Latn-ME" sz="2400" b="1" spc="-4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sz="1200" b="1" spc="-4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Al</a:t>
            </a:r>
            <a:r>
              <a:rPr lang="sr-Latn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lang="sr-Latn-ME" sz="2400" b="1" spc="-4" baseline="-25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1200" b="1" baseline="-250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128218" indent="-297157">
              <a:spcBef>
                <a:spcPts val="585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TEЧНОСТ:</a:t>
            </a:r>
            <a:r>
              <a:rPr sz="2400" b="1" spc="-9" dirty="0">
                <a:solidFill>
                  <a:srgbClr val="3333FF"/>
                </a:solidFill>
                <a:latin typeface="Times New Roman"/>
                <a:cs typeface="Times New Roman"/>
              </a:rPr>
              <a:t>  </a:t>
            </a:r>
            <a:r>
              <a:rPr sz="2400" b="1" spc="-4" dirty="0">
                <a:latin typeface="Times New Roman"/>
                <a:cs typeface="Times New Roman"/>
              </a:rPr>
              <a:t>Полиакрилна</a:t>
            </a:r>
            <a:r>
              <a:rPr sz="2400" b="1" spc="-48" dirty="0">
                <a:latin typeface="Times New Roman"/>
                <a:cs typeface="Times New Roman"/>
              </a:rPr>
              <a:t> </a:t>
            </a:r>
            <a:r>
              <a:rPr sz="2400" b="1" spc="-4" dirty="0">
                <a:latin typeface="Times New Roman"/>
                <a:cs typeface="Times New Roman"/>
              </a:rPr>
              <a:t>киселина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53050" y="1206501"/>
            <a:ext cx="3790950" cy="20981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354701" y="3615584"/>
            <a:ext cx="3789298" cy="20994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914673"/>
          </a:xfrm>
          <a:prstGeom prst="rect">
            <a:avLst/>
          </a:prstGeom>
        </p:spPr>
        <p:txBody>
          <a:bodyPr vert="horz" wrap="square" lIns="0" tIns="52387" rIns="0" bIns="0" rtlCol="0">
            <a:spAutoFit/>
          </a:bodyPr>
          <a:lstStyle/>
          <a:p>
            <a:pPr marL="8805" marR="4402" indent="-1651" algn="ctr"/>
            <a:r>
              <a:rPr lang="sr-Cyrl-ME" sz="2800" b="1" dirty="0" smtClean="0">
                <a:solidFill>
                  <a:schemeClr val="tx1"/>
                </a:solidFill>
              </a:rPr>
              <a:t>СВОЈСТВА  </a:t>
            </a:r>
            <a:r>
              <a:rPr sz="2800" b="1" smtClean="0">
                <a:solidFill>
                  <a:schemeClr val="tx1"/>
                </a:solidFill>
              </a:rPr>
              <a:t>ЦЕМЕНТНИХ  МАТЕРИЈАЛА</a:t>
            </a:r>
            <a:r>
              <a:rPr lang="sr-Cyrl-ME" sz="2800" b="1" dirty="0" smtClean="0">
                <a:solidFill>
                  <a:schemeClr val="tx1"/>
                </a:solidFill>
              </a:rPr>
              <a:t> </a:t>
            </a:r>
            <a:r>
              <a:rPr sz="2800" b="1" smtClean="0">
                <a:solidFill>
                  <a:schemeClr val="tx1"/>
                </a:solidFill>
              </a:rPr>
              <a:t>- </a:t>
            </a:r>
            <a:r>
              <a:rPr lang="sr-Cyrl-ME" sz="2800" b="1" dirty="0" smtClean="0">
                <a:solidFill>
                  <a:srgbClr val="FF0000"/>
                </a:solidFill>
              </a:rPr>
              <a:t/>
            </a:r>
            <a:br>
              <a:rPr lang="sr-Cyrl-ME" sz="2800" b="1" dirty="0" smtClean="0">
                <a:solidFill>
                  <a:srgbClr val="FF0000"/>
                </a:solidFill>
              </a:rPr>
            </a:br>
            <a:r>
              <a:rPr sz="2800" b="1" smtClean="0">
                <a:solidFill>
                  <a:srgbClr val="FF0000"/>
                </a:solidFill>
              </a:rPr>
              <a:t>ВРЕМЕ </a:t>
            </a:r>
            <a:r>
              <a:rPr sz="2800" b="1">
                <a:solidFill>
                  <a:srgbClr val="FF0000"/>
                </a:solidFill>
              </a:rPr>
              <a:t>ВЕЗИВАЊА</a:t>
            </a:r>
            <a:r>
              <a:rPr sz="2800" b="1" spc="-82">
                <a:solidFill>
                  <a:srgbClr val="FF0000"/>
                </a:solidFill>
              </a:rPr>
              <a:t> </a:t>
            </a:r>
            <a:r>
              <a:rPr lang="sr-Cyrl-ME" sz="2800" b="1" spc="-82" dirty="0" smtClean="0">
                <a:solidFill>
                  <a:srgbClr val="FF0000"/>
                </a:solidFill>
              </a:rPr>
              <a:t> /</a:t>
            </a:r>
            <a:r>
              <a:rPr sz="2800" b="1" spc="4" smtClean="0">
                <a:solidFill>
                  <a:srgbClr val="FF0000"/>
                </a:solidFill>
              </a:rPr>
              <a:t> </a:t>
            </a:r>
            <a:r>
              <a:rPr sz="2800" b="1" dirty="0">
                <a:solidFill>
                  <a:srgbClr val="FF0000"/>
                </a:solidFill>
              </a:rPr>
              <a:t>ОЧВРШЋАВАЊА</a:t>
            </a:r>
            <a:endParaRPr sz="280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1869546"/>
            <a:ext cx="7961630" cy="2292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198655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Време везивања </a:t>
            </a:r>
            <a:r>
              <a:rPr sz="2400" spc="-4" dirty="0">
                <a:latin typeface="Times New Roman"/>
                <a:cs typeface="Times New Roman"/>
              </a:rPr>
              <a:t>је време које протекне </a:t>
            </a:r>
            <a:r>
              <a:rPr sz="2400" b="1" spc="-4" dirty="0">
                <a:latin typeface="Times New Roman"/>
                <a:cs typeface="Times New Roman"/>
              </a:rPr>
              <a:t>од  почетка мешања </a:t>
            </a:r>
            <a:r>
              <a:rPr sz="2400" spc="-4" dirty="0">
                <a:latin typeface="Times New Roman"/>
                <a:cs typeface="Times New Roman"/>
              </a:rPr>
              <a:t>компонената</a:t>
            </a:r>
            <a:r>
              <a:rPr sz="2400" b="1" spc="-4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цемента </a:t>
            </a:r>
            <a:r>
              <a:rPr sz="2400" b="1" spc="-4" dirty="0">
                <a:latin typeface="Times New Roman"/>
                <a:cs typeface="Times New Roman"/>
              </a:rPr>
              <a:t>до</a:t>
            </a:r>
            <a:r>
              <a:rPr sz="2400" spc="-4" dirty="0">
                <a:latin typeface="Times New Roman"/>
                <a:cs typeface="Times New Roman"/>
              </a:rPr>
              <a:t>  постизања </a:t>
            </a:r>
            <a:r>
              <a:rPr sz="2400" b="1" spc="-4" dirty="0">
                <a:latin typeface="Times New Roman"/>
                <a:cs typeface="Times New Roman"/>
              </a:rPr>
              <a:t>чврстог стања</a:t>
            </a:r>
            <a:r>
              <a:rPr sz="2400" spc="-4" dirty="0">
                <a:latin typeface="Times New Roman"/>
                <a:cs typeface="Times New Roman"/>
              </a:rPr>
              <a:t> цемента у усној</a:t>
            </a:r>
            <a:r>
              <a:rPr sz="2400" spc="4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дупљи</a:t>
            </a:r>
            <a:endParaRPr sz="24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  <a:tab pos="3298444" algn="l"/>
              </a:tabLst>
            </a:pPr>
            <a:r>
              <a:rPr sz="2400" spc="-4" dirty="0">
                <a:latin typeface="Times New Roman"/>
                <a:cs typeface="Times New Roman"/>
              </a:rPr>
              <a:t>Период у коме </a:t>
            </a:r>
            <a:r>
              <a:rPr sz="2400" dirty="0">
                <a:latin typeface="Times New Roman"/>
                <a:cs typeface="Times New Roman"/>
              </a:rPr>
              <a:t>је </a:t>
            </a:r>
            <a:r>
              <a:rPr sz="2400" spc="-4" dirty="0">
                <a:latin typeface="Times New Roman"/>
                <a:cs typeface="Times New Roman"/>
              </a:rPr>
              <a:t>смеса праха и течности  употребљива (течна, флуидна, пластична) назива  </a:t>
            </a:r>
            <a:r>
              <a:rPr sz="2400" spc="-9" dirty="0">
                <a:latin typeface="Times New Roman"/>
                <a:cs typeface="Times New Roman"/>
              </a:rPr>
              <a:t>се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радним</a:t>
            </a:r>
            <a:r>
              <a:rPr sz="2400" b="1" spc="9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временом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од </a:t>
            </a:r>
            <a:r>
              <a:rPr sz="2400" spc="-4" dirty="0">
                <a:latin typeface="Times New Roman"/>
                <a:cs typeface="Times New Roman"/>
              </a:rPr>
              <a:t>почетка</a:t>
            </a:r>
            <a:r>
              <a:rPr sz="2400" spc="-26" dirty="0">
                <a:latin typeface="Times New Roman"/>
                <a:cs typeface="Times New Roman"/>
              </a:rPr>
              <a:t> </a:t>
            </a:r>
            <a:r>
              <a:rPr sz="2400" spc="-9" dirty="0">
                <a:latin typeface="Times New Roman"/>
                <a:cs typeface="Times New Roman"/>
              </a:rPr>
              <a:t>мешања</a:t>
            </a:r>
            <a:r>
              <a:rPr sz="2400" spc="-13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до  згушњавања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40" y="1170728"/>
            <a:ext cx="5749925" cy="380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Char char="•"/>
              <a:tabLst>
                <a:tab pos="307613" algn="l"/>
                <a:tab pos="308163" algn="l"/>
                <a:tab pos="2269400" algn="l"/>
                <a:tab pos="3801410" algn="l"/>
              </a:tabLst>
            </a:pPr>
            <a:r>
              <a:rPr sz="2200" spc="-4" dirty="0">
                <a:latin typeface="Times New Roman"/>
                <a:cs typeface="Times New Roman"/>
              </a:rPr>
              <a:t>Стакло је </a:t>
            </a:r>
            <a:r>
              <a:rPr sz="2200" spc="-4" dirty="0">
                <a:solidFill>
                  <a:srgbClr val="FF0000"/>
                </a:solidFill>
                <a:latin typeface="Times New Roman"/>
                <a:cs typeface="Times New Roman"/>
              </a:rPr>
              <a:t>алумино- силикатног</a:t>
            </a:r>
            <a:r>
              <a:rPr sz="2200" spc="-4" dirty="0">
                <a:solidFill>
                  <a:srgbClr val="0000CC"/>
                </a:solidFill>
                <a:latin typeface="Times New Roman"/>
                <a:cs typeface="Times New Roman"/>
              </a:rPr>
              <a:t>  </a:t>
            </a:r>
            <a:r>
              <a:rPr sz="2200" spc="-4" dirty="0" err="1">
                <a:solidFill>
                  <a:srgbClr val="FF0000"/>
                </a:solidFill>
                <a:latin typeface="Times New Roman"/>
                <a:cs typeface="Times New Roman"/>
              </a:rPr>
              <a:t>типа</a:t>
            </a:r>
            <a:r>
              <a:rPr sz="2200" spc="-4" dirty="0">
                <a:latin typeface="Times New Roman"/>
                <a:cs typeface="Times New Roman"/>
              </a:rPr>
              <a:t> </a:t>
            </a:r>
            <a:endParaRPr lang="sr-Cyrl-RS" sz="2200" spc="-4" dirty="0" smtClean="0">
              <a:latin typeface="Times New Roman"/>
              <a:cs typeface="Times New Roman"/>
            </a:endParaRPr>
          </a:p>
          <a:p>
            <a:pPr marL="308163" marR="4402" indent="-297157">
              <a:tabLst>
                <a:tab pos="307613" algn="l"/>
                <a:tab pos="308163" algn="l"/>
                <a:tab pos="2269400" algn="l"/>
                <a:tab pos="3801410" algn="l"/>
              </a:tabLst>
            </a:pPr>
            <a:r>
              <a:rPr lang="sr-Cyrl-RS" sz="22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RS" sz="22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</a:t>
            </a:r>
            <a:r>
              <a:rPr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Al</a:t>
            </a:r>
            <a:r>
              <a:rPr sz="2200" b="1" baseline="-21021" dirty="0" smtClean="0">
                <a:solidFill>
                  <a:srgbClr val="FF0000"/>
                </a:solidFill>
                <a:latin typeface="Times New Roman"/>
                <a:cs typeface="Times New Roman"/>
              </a:rPr>
              <a:t>2 </a:t>
            </a:r>
            <a:r>
              <a:rPr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200" b="1" baseline="-21021" dirty="0">
                <a:solidFill>
                  <a:srgbClr val="FF0000"/>
                </a:solidFill>
                <a:latin typeface="Times New Roman"/>
                <a:cs typeface="Times New Roman"/>
              </a:rPr>
              <a:t>3 </a:t>
            </a:r>
            <a:r>
              <a:rPr sz="2200" b="1" spc="-4" dirty="0" err="1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r>
              <a:rPr sz="22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sz="22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SiO</a:t>
            </a:r>
            <a:r>
              <a:rPr sz="2200" b="1" baseline="-21021" dirty="0" smtClean="0">
                <a:solidFill>
                  <a:srgbClr val="FF0000"/>
                </a:solidFill>
                <a:latin typeface="Times New Roman"/>
                <a:cs typeface="Times New Roman"/>
              </a:rPr>
              <a:t>2 </a:t>
            </a:r>
            <a:r>
              <a:rPr sz="2200" b="1" dirty="0">
                <a:latin typeface="Times New Roman"/>
                <a:cs typeface="Times New Roman"/>
              </a:rPr>
              <a:t>(1:2)  </a:t>
            </a:r>
            <a:r>
              <a:rPr lang="sr-Latn-ME" sz="2200" dirty="0" smtClean="0">
                <a:latin typeface="Times New Roman"/>
                <a:cs typeface="Times New Roman"/>
              </a:rPr>
              <a:t>(</a:t>
            </a:r>
            <a:r>
              <a:rPr sz="2200" spc="-4" dirty="0" err="1" smtClean="0">
                <a:latin typeface="Times New Roman"/>
                <a:cs typeface="Times New Roman"/>
              </a:rPr>
              <a:t>на</a:t>
            </a:r>
            <a:r>
              <a:rPr sz="2200" spc="-9" dirty="0" smtClean="0">
                <a:latin typeface="Times New Roman"/>
                <a:cs typeface="Times New Roman"/>
              </a:rPr>
              <a:t> </a:t>
            </a:r>
            <a:r>
              <a:rPr sz="2200" dirty="0" smtClean="0">
                <a:latin typeface="Times New Roman"/>
                <a:cs typeface="Times New Roman"/>
              </a:rPr>
              <a:t>1100-1500º</a:t>
            </a:r>
            <a:r>
              <a:rPr lang="sr-Latn-ME" sz="2200" dirty="0" smtClean="0">
                <a:latin typeface="Times New Roman"/>
                <a:cs typeface="Times New Roman"/>
              </a:rPr>
              <a:t>)</a:t>
            </a:r>
            <a:r>
              <a:rPr lang="sr-Cyrl-RS" sz="2200" dirty="0" smtClean="0">
                <a:latin typeface="Times New Roman"/>
                <a:cs typeface="Times New Roman"/>
              </a:rPr>
              <a:t>,</a:t>
            </a:r>
            <a:r>
              <a:rPr sz="2200" dirty="0">
                <a:solidFill>
                  <a:srgbClr val="0000CC"/>
                </a:solidFill>
                <a:latin typeface="Times New Roman"/>
                <a:cs typeface="Times New Roman"/>
              </a:rPr>
              <a:t>	</a:t>
            </a:r>
            <a:endParaRPr lang="sr-Latn-ME" sz="2200" dirty="0" smtClean="0">
              <a:solidFill>
                <a:srgbClr val="0000CC"/>
              </a:solidFill>
              <a:latin typeface="Times New Roman"/>
              <a:cs typeface="Times New Roman"/>
            </a:endParaRPr>
          </a:p>
          <a:p>
            <a:pPr marL="308163" marR="4402" indent="-297157">
              <a:tabLst>
                <a:tab pos="307613" algn="l"/>
                <a:tab pos="308163" algn="l"/>
                <a:tab pos="2269400" algn="l"/>
                <a:tab pos="3801410" algn="l"/>
              </a:tabLst>
            </a:pPr>
            <a:r>
              <a:rPr lang="sr-Latn-ME" sz="2200" spc="-4" dirty="0" smtClean="0">
                <a:latin typeface="Times New Roman"/>
                <a:cs typeface="Times New Roman"/>
              </a:rPr>
              <a:t>       </a:t>
            </a:r>
            <a:r>
              <a:rPr sz="2200" spc="-4" dirty="0" err="1" smtClean="0">
                <a:latin typeface="Times New Roman"/>
                <a:cs typeface="Times New Roman"/>
              </a:rPr>
              <a:t>уз</a:t>
            </a:r>
            <a:r>
              <a:rPr sz="2200" spc="4" dirty="0" smtClean="0">
                <a:latin typeface="Times New Roman"/>
                <a:cs typeface="Times New Roman"/>
              </a:rPr>
              <a:t> </a:t>
            </a:r>
            <a:r>
              <a:rPr sz="2200" spc="-4" dirty="0" err="1" smtClean="0">
                <a:latin typeface="Times New Roman"/>
                <a:cs typeface="Times New Roman"/>
              </a:rPr>
              <a:t>додатак</a:t>
            </a:r>
            <a:r>
              <a:rPr lang="sr-Cyrl-RS" sz="2200" spc="-4" dirty="0" smtClean="0">
                <a:latin typeface="Times New Roman"/>
                <a:cs typeface="Times New Roman"/>
              </a:rPr>
              <a:t> </a:t>
            </a:r>
            <a:r>
              <a:rPr lang="sr-Cyrl-RS" sz="2200" spc="-4" dirty="0" smtClean="0">
                <a:latin typeface="Times New Roman"/>
                <a:cs typeface="Times New Roman"/>
              </a:rPr>
              <a:t>калцијумових </a:t>
            </a:r>
            <a:r>
              <a:rPr lang="sr-Cyrl-RS" sz="2200" spc="-4" dirty="0" smtClean="0">
                <a:latin typeface="Times New Roman"/>
                <a:cs typeface="Times New Roman"/>
              </a:rPr>
              <a:t>и  </a:t>
            </a:r>
            <a:r>
              <a:rPr lang="sr-Cyrl-RS" sz="2200" dirty="0" smtClean="0">
                <a:latin typeface="Times New Roman"/>
                <a:cs typeface="Times New Roman"/>
              </a:rPr>
              <a:t>флуоридних </a:t>
            </a:r>
            <a:r>
              <a:rPr lang="sr-Cyrl-RS" sz="2200" dirty="0" smtClean="0">
                <a:latin typeface="Times New Roman"/>
                <a:cs typeface="Times New Roman"/>
              </a:rPr>
              <a:t>  </a:t>
            </a:r>
          </a:p>
          <a:p>
            <a:pPr marL="308163" marR="4402" indent="-297157">
              <a:tabLst>
                <a:tab pos="307613" algn="l"/>
                <a:tab pos="308163" algn="l"/>
                <a:tab pos="2269400" algn="l"/>
                <a:tab pos="3801410" algn="l"/>
              </a:tabLst>
            </a:pPr>
            <a:r>
              <a:rPr lang="sr-Cyrl-RS" sz="2200" dirty="0" smtClean="0">
                <a:latin typeface="Times New Roman"/>
                <a:cs typeface="Times New Roman"/>
              </a:rPr>
              <a:t> </a:t>
            </a:r>
            <a:r>
              <a:rPr lang="sr-Cyrl-RS" sz="2200" dirty="0" smtClean="0">
                <a:latin typeface="Times New Roman"/>
                <a:cs typeface="Times New Roman"/>
              </a:rPr>
              <a:t>       јона </a:t>
            </a:r>
            <a:r>
              <a:rPr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CaF</a:t>
            </a:r>
            <a:r>
              <a:rPr sz="2200" b="1" baseline="-21021" dirty="0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200" b="1" spc="188" baseline="-2102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2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i  Al F</a:t>
            </a:r>
            <a:r>
              <a:rPr sz="2200" b="1" spc="-2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200" b="1" spc="13" baseline="-21021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sz="2200" baseline="-21021" dirty="0">
              <a:latin typeface="Times New Roman"/>
              <a:cs typeface="Times New Roman"/>
            </a:endParaRPr>
          </a:p>
          <a:p>
            <a:pPr marL="308163" marR="150780" indent="-297157">
              <a:lnSpc>
                <a:spcPct val="80000"/>
              </a:lnSpc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lang="sr-Cyrl-ME" sz="2200" spc="-9" dirty="0" smtClean="0">
                <a:latin typeface="Times New Roman"/>
                <a:cs typeface="Times New Roman"/>
              </a:rPr>
              <a:t>После</a:t>
            </a:r>
            <a:r>
              <a:rPr sz="2200" spc="-9" dirty="0" smtClean="0">
                <a:latin typeface="Times New Roman"/>
                <a:cs typeface="Times New Roman"/>
              </a:rPr>
              <a:t> </a:t>
            </a:r>
            <a:r>
              <a:rPr sz="2200" spc="-4" dirty="0">
                <a:latin typeface="Times New Roman"/>
                <a:cs typeface="Times New Roman"/>
              </a:rPr>
              <a:t>топљења и спајања  </a:t>
            </a:r>
            <a:r>
              <a:rPr sz="2200" spc="-9" dirty="0">
                <a:latin typeface="Times New Roman"/>
                <a:cs typeface="Times New Roman"/>
              </a:rPr>
              <a:t>елемената </a:t>
            </a:r>
            <a:r>
              <a:rPr sz="2200" spc="-4" dirty="0">
                <a:latin typeface="Times New Roman"/>
                <a:cs typeface="Times New Roman"/>
              </a:rPr>
              <a:t>стакло се нагло хлади и  уситњава</a:t>
            </a:r>
            <a:endParaRPr sz="2200" dirty="0">
              <a:latin typeface="Times New Roman"/>
              <a:cs typeface="Times New Roman"/>
            </a:endParaRPr>
          </a:p>
          <a:p>
            <a:pPr marL="308163" marR="225619" indent="-297157">
              <a:lnSpc>
                <a:spcPts val="2331"/>
              </a:lnSpc>
              <a:spcBef>
                <a:spcPts val="559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200" b="1" spc="-9" dirty="0">
                <a:solidFill>
                  <a:srgbClr val="FF0000"/>
                </a:solidFill>
                <a:latin typeface="Times New Roman"/>
                <a:cs typeface="Times New Roman"/>
              </a:rPr>
              <a:t>Веће</a:t>
            </a:r>
            <a:r>
              <a:rPr sz="2200" b="1" spc="-9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200" spc="-4" dirty="0" err="1">
                <a:latin typeface="Times New Roman"/>
                <a:cs typeface="Times New Roman"/>
              </a:rPr>
              <a:t>честице</a:t>
            </a:r>
            <a:r>
              <a:rPr sz="2200" spc="-4" dirty="0">
                <a:latin typeface="Times New Roman"/>
                <a:cs typeface="Times New Roman"/>
              </a:rPr>
              <a:t> </a:t>
            </a:r>
            <a:r>
              <a:rPr sz="2200" spc="-4" dirty="0" err="1" smtClean="0">
                <a:latin typeface="Times New Roman"/>
                <a:cs typeface="Times New Roman"/>
              </a:rPr>
              <a:t>праха</a:t>
            </a:r>
            <a:r>
              <a:rPr lang="sr-Cyrl-ME" sz="2200" spc="-4" dirty="0" smtClean="0">
                <a:latin typeface="Times New Roman"/>
                <a:cs typeface="Times New Roman"/>
              </a:rPr>
              <a:t>:</a:t>
            </a:r>
            <a:r>
              <a:rPr lang="sr-Cyrl-ME" sz="2200" dirty="0" smtClean="0">
                <a:latin typeface="Times New Roman"/>
                <a:cs typeface="Times New Roman"/>
              </a:rPr>
              <a:t> </a:t>
            </a:r>
            <a:r>
              <a:rPr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45 </a:t>
            </a:r>
            <a:r>
              <a:rPr sz="22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µm</a:t>
            </a:r>
            <a:r>
              <a:rPr lang="sr-Cyrl-ME" sz="22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2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lang="sr-Cyrl-ME" sz="22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200" spc="-4" dirty="0" err="1" smtClean="0">
                <a:latin typeface="Times New Roman"/>
                <a:cs typeface="Times New Roman"/>
              </a:rPr>
              <a:t>споро</a:t>
            </a:r>
            <a:r>
              <a:rPr sz="2200" spc="-4" dirty="0" smtClean="0">
                <a:latin typeface="Times New Roman"/>
                <a:cs typeface="Times New Roman"/>
              </a:rPr>
              <a:t>  </a:t>
            </a:r>
            <a:r>
              <a:rPr sz="2200" spc="-4" dirty="0">
                <a:latin typeface="Times New Roman"/>
                <a:cs typeface="Times New Roman"/>
              </a:rPr>
              <a:t>везивање </a:t>
            </a:r>
            <a:r>
              <a:rPr sz="2200" spc="-4" dirty="0" err="1">
                <a:latin typeface="Times New Roman"/>
                <a:cs typeface="Times New Roman"/>
              </a:rPr>
              <a:t>за</a:t>
            </a:r>
            <a:r>
              <a:rPr sz="22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sr-Cyrl-ME" sz="2200" spc="-4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200" b="1" spc="-4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рестауративне</a:t>
            </a:r>
            <a:r>
              <a:rPr sz="22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sz="22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испуне</a:t>
            </a:r>
            <a:r>
              <a:rPr sz="2200" spc="-4" dirty="0">
                <a:solidFill>
                  <a:srgbClr val="0000CC"/>
                </a:solidFill>
                <a:latin typeface="Times New Roman"/>
                <a:cs typeface="Times New Roman"/>
              </a:rPr>
              <a:t>.</a:t>
            </a:r>
            <a:endParaRPr sz="2200" dirty="0">
              <a:latin typeface="Times New Roman"/>
              <a:cs typeface="Times New Roman"/>
            </a:endParaRPr>
          </a:p>
          <a:p>
            <a:pPr marL="308163" marR="24763" indent="-297157">
              <a:lnSpc>
                <a:spcPct val="80000"/>
              </a:lnSpc>
              <a:spcBef>
                <a:spcPts val="602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2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Мање</a:t>
            </a:r>
            <a:r>
              <a:rPr sz="2200" b="1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200" spc="-4" dirty="0" err="1">
                <a:latin typeface="Times New Roman"/>
                <a:cs typeface="Times New Roman"/>
              </a:rPr>
              <a:t>честице</a:t>
            </a:r>
            <a:r>
              <a:rPr sz="2200" spc="-4" dirty="0">
                <a:latin typeface="Times New Roman"/>
                <a:cs typeface="Times New Roman"/>
              </a:rPr>
              <a:t> </a:t>
            </a:r>
            <a:r>
              <a:rPr sz="2200" spc="-4" dirty="0" err="1" smtClean="0">
                <a:latin typeface="Times New Roman"/>
                <a:cs typeface="Times New Roman"/>
              </a:rPr>
              <a:t>праха</a:t>
            </a:r>
            <a:r>
              <a:rPr lang="sr-Cyrl-ME" sz="2200" spc="-4" dirty="0" smtClean="0">
                <a:latin typeface="Times New Roman"/>
                <a:cs typeface="Times New Roman"/>
              </a:rPr>
              <a:t> </a:t>
            </a:r>
            <a:r>
              <a:rPr sz="2200" b="1" spc="-4" dirty="0" smtClean="0">
                <a:latin typeface="Times New Roman"/>
                <a:cs typeface="Times New Roman"/>
              </a:rPr>
              <a:t>-</a:t>
            </a:r>
            <a:r>
              <a:rPr sz="22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15µm</a:t>
            </a:r>
            <a:r>
              <a:rPr sz="2200" b="1" spc="-4" dirty="0">
                <a:latin typeface="Times New Roman"/>
                <a:cs typeface="Times New Roman"/>
              </a:rPr>
              <a:t> </a:t>
            </a:r>
            <a:r>
              <a:rPr sz="2200" spc="-4" dirty="0">
                <a:latin typeface="Times New Roman"/>
                <a:cs typeface="Times New Roman"/>
              </a:rPr>
              <a:t>за </a:t>
            </a:r>
            <a:r>
              <a:rPr sz="22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2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подлоге </a:t>
            </a:r>
            <a:r>
              <a:rPr sz="2200" spc="-4" dirty="0">
                <a:latin typeface="Times New Roman"/>
                <a:cs typeface="Times New Roman"/>
              </a:rPr>
              <a:t>и </a:t>
            </a:r>
            <a:r>
              <a:rPr sz="2200" b="1" spc="-4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цементирање</a:t>
            </a:r>
            <a:r>
              <a:rPr lang="sr-Cyrl-ME" sz="22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фиксних надокнада</a:t>
            </a:r>
            <a:r>
              <a:rPr lang="sr-Cyrl-ME" sz="2200" b="1" spc="-4" dirty="0" smtClean="0">
                <a:latin typeface="Times New Roman"/>
                <a:cs typeface="Times New Roman"/>
              </a:rPr>
              <a:t>;</a:t>
            </a:r>
            <a:r>
              <a:rPr sz="2200" b="1" spc="-4" dirty="0" smtClean="0">
                <a:latin typeface="Times New Roman"/>
                <a:cs typeface="Times New Roman"/>
              </a:rPr>
              <a:t> </a:t>
            </a:r>
            <a:r>
              <a:rPr sz="2200" spc="-4" dirty="0">
                <a:latin typeface="Times New Roman"/>
                <a:cs typeface="Times New Roman"/>
              </a:rPr>
              <a:t>убрзавају  реакцију везивања и постижу </a:t>
            </a:r>
            <a:r>
              <a:rPr sz="2200" spc="-4" dirty="0" err="1">
                <a:latin typeface="Times New Roman"/>
                <a:cs typeface="Times New Roman"/>
              </a:rPr>
              <a:t>фини</a:t>
            </a:r>
            <a:r>
              <a:rPr sz="2200" spc="-4" dirty="0">
                <a:latin typeface="Times New Roman"/>
                <a:cs typeface="Times New Roman"/>
              </a:rPr>
              <a:t> </a:t>
            </a:r>
            <a:r>
              <a:rPr lang="sr-Cyrl-ME" sz="2200" spc="-4" dirty="0" smtClean="0">
                <a:latin typeface="Times New Roman"/>
                <a:cs typeface="Times New Roman"/>
              </a:rPr>
              <a:t>танак слој – “</a:t>
            </a:r>
            <a:r>
              <a:rPr sz="2200" spc="-4" dirty="0" err="1" smtClean="0">
                <a:latin typeface="Times New Roman"/>
                <a:cs typeface="Times New Roman"/>
              </a:rPr>
              <a:t>филм</a:t>
            </a:r>
            <a:r>
              <a:rPr lang="sr-Cyrl-ME" sz="2200" spc="-4" dirty="0" smtClean="0">
                <a:latin typeface="Times New Roman"/>
                <a:cs typeface="Times New Roman"/>
              </a:rPr>
              <a:t>"</a:t>
            </a:r>
            <a:endParaRPr sz="2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8029" y="1631316"/>
            <a:ext cx="862965" cy="26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1700" b="1" dirty="0">
                <a:solidFill>
                  <a:srgbClr val="0000CC"/>
                </a:solidFill>
                <a:latin typeface="Times New Roman"/>
                <a:cs typeface="Times New Roman"/>
              </a:rPr>
              <a:t>Si</a:t>
            </a:r>
            <a:r>
              <a:rPr sz="1700" b="1" spc="-4" dirty="0">
                <a:solidFill>
                  <a:srgbClr val="0000CC"/>
                </a:solidFill>
                <a:latin typeface="Times New Roman"/>
                <a:cs typeface="Times New Roman"/>
              </a:rPr>
              <a:t>O</a:t>
            </a:r>
            <a:r>
              <a:rPr sz="1700" b="1" spc="19" baseline="-21367" dirty="0">
                <a:solidFill>
                  <a:srgbClr val="0000CC"/>
                </a:solidFill>
                <a:latin typeface="Times New Roman"/>
                <a:cs typeface="Times New Roman"/>
              </a:rPr>
              <a:t>2</a:t>
            </a:r>
            <a:endParaRPr sz="1700" baseline="-21367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33182" y="1631316"/>
            <a:ext cx="598805" cy="26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/>
            <a:r>
              <a:rPr sz="1700" b="1" dirty="0">
                <a:solidFill>
                  <a:srgbClr val="0000CC"/>
                </a:solidFill>
                <a:latin typeface="Times New Roman"/>
                <a:cs typeface="Times New Roman"/>
              </a:rPr>
              <a:t>29</a:t>
            </a:r>
            <a:r>
              <a:rPr sz="1700" b="1" spc="-82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700" b="1" dirty="0">
                <a:solidFill>
                  <a:srgbClr val="0000CC"/>
                </a:solidFill>
                <a:latin typeface="Times New Roman"/>
                <a:cs typeface="Times New Roman"/>
              </a:rPr>
              <a:t>%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25437" y="2265785"/>
            <a:ext cx="455295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>
              <a:tabLst>
                <a:tab pos="309264" algn="l"/>
              </a:tabLst>
            </a:pPr>
            <a:r>
              <a:rPr sz="1100" b="1" spc="13" dirty="0">
                <a:solidFill>
                  <a:srgbClr val="0000CC"/>
                </a:solidFill>
                <a:latin typeface="Times New Roman"/>
                <a:cs typeface="Times New Roman"/>
              </a:rPr>
              <a:t>2	3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28029" y="2139633"/>
            <a:ext cx="967105" cy="728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indent="-297157">
              <a:buFont typeface="Times New Roman"/>
              <a:buChar char="•"/>
              <a:tabLst>
                <a:tab pos="307613" algn="l"/>
                <a:tab pos="308163" algn="l"/>
                <a:tab pos="655397" algn="l"/>
              </a:tabLst>
            </a:pPr>
            <a:r>
              <a:rPr sz="1700" b="1" spc="4" dirty="0">
                <a:solidFill>
                  <a:srgbClr val="0000CC"/>
                </a:solidFill>
                <a:latin typeface="Times New Roman"/>
                <a:cs typeface="Times New Roman"/>
              </a:rPr>
              <a:t>A</a:t>
            </a:r>
            <a:r>
              <a:rPr sz="1700" b="1" dirty="0">
                <a:solidFill>
                  <a:srgbClr val="0000CC"/>
                </a:solidFill>
                <a:latin typeface="Times New Roman"/>
                <a:cs typeface="Times New Roman"/>
              </a:rPr>
              <a:t>l	O</a:t>
            </a:r>
            <a:endParaRPr sz="1700">
              <a:latin typeface="Times New Roman"/>
              <a:cs typeface="Times New Roman"/>
            </a:endParaRPr>
          </a:p>
          <a:p>
            <a:pPr marL="308163" indent="-297157">
              <a:spcBef>
                <a:spcPts val="1382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1700" b="1" spc="4" dirty="0">
                <a:solidFill>
                  <a:srgbClr val="0000CC"/>
                </a:solidFill>
                <a:latin typeface="Times New Roman"/>
                <a:cs typeface="Times New Roman"/>
              </a:rPr>
              <a:t>CaF</a:t>
            </a:r>
            <a:r>
              <a:rPr sz="1700" b="1" spc="6" baseline="-21367" dirty="0">
                <a:solidFill>
                  <a:srgbClr val="0000CC"/>
                </a:solidFill>
                <a:latin typeface="Times New Roman"/>
                <a:cs typeface="Times New Roman"/>
              </a:rPr>
              <a:t>2</a:t>
            </a:r>
            <a:endParaRPr sz="1700" baseline="-21367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92619" y="2139633"/>
            <a:ext cx="600075" cy="7284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207"/>
            <a:r>
              <a:rPr sz="1700" b="1" dirty="0">
                <a:solidFill>
                  <a:srgbClr val="0000CC"/>
                </a:solidFill>
                <a:latin typeface="Times New Roman"/>
                <a:cs typeface="Times New Roman"/>
              </a:rPr>
              <a:t>17</a:t>
            </a:r>
            <a:r>
              <a:rPr sz="1700" b="1" spc="-91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700" b="1" dirty="0">
                <a:solidFill>
                  <a:srgbClr val="0000CC"/>
                </a:solidFill>
                <a:latin typeface="Times New Roman"/>
                <a:cs typeface="Times New Roman"/>
              </a:rPr>
              <a:t>%</a:t>
            </a:r>
            <a:endParaRPr sz="1700">
              <a:latin typeface="Times New Roman"/>
              <a:cs typeface="Times New Roman"/>
            </a:endParaRPr>
          </a:p>
          <a:p>
            <a:pPr marL="11006">
              <a:spcBef>
                <a:spcPts val="1382"/>
              </a:spcBef>
            </a:pPr>
            <a:r>
              <a:rPr sz="1700" b="1" dirty="0">
                <a:solidFill>
                  <a:srgbClr val="0000CC"/>
                </a:solidFill>
                <a:latin typeface="Times New Roman"/>
                <a:cs typeface="Times New Roman"/>
              </a:rPr>
              <a:t>34</a:t>
            </a:r>
            <a:r>
              <a:rPr sz="1700" b="1" spc="-91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1700" b="1" dirty="0">
                <a:solidFill>
                  <a:srgbClr val="0000CC"/>
                </a:solidFill>
                <a:latin typeface="Times New Roman"/>
                <a:cs typeface="Times New Roman"/>
              </a:rPr>
              <a:t>%</a:t>
            </a:r>
            <a:endParaRPr sz="170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6318503" y="3027726"/>
          <a:ext cx="2377948" cy="1096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4617"/>
                <a:gridCol w="743331"/>
              </a:tblGrid>
              <a:tr h="336801">
                <a:tc>
                  <a:txBody>
                    <a:bodyPr/>
                    <a:lstStyle/>
                    <a:p>
                      <a:pPr marL="365125" indent="-342900">
                        <a:lnSpc>
                          <a:spcPts val="2014"/>
                        </a:lnSpc>
                        <a:buFont typeface="Times New Roman"/>
                        <a:buChar char="•"/>
                        <a:tabLst>
                          <a:tab pos="364490" algn="l"/>
                          <a:tab pos="365125" algn="l"/>
                        </a:tabLst>
                      </a:pP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Na </a:t>
                      </a:r>
                      <a:r>
                        <a:rPr sz="1600" b="1" spc="22" baseline="-21367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3 </a:t>
                      </a: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Al F</a:t>
                      </a:r>
                      <a:r>
                        <a:rPr sz="1700" b="1" spc="-12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22" baseline="-21367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1600" baseline="-21367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069" algn="r">
                        <a:lnSpc>
                          <a:spcPts val="2014"/>
                        </a:lnSpc>
                      </a:pP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700" b="1" spc="-9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22910">
                <a:tc>
                  <a:txBody>
                    <a:bodyPr/>
                    <a:lstStyle/>
                    <a:p>
                      <a:pPr marL="365125" indent="-342900">
                        <a:lnSpc>
                          <a:spcPct val="100000"/>
                        </a:lnSpc>
                        <a:spcBef>
                          <a:spcPts val="425"/>
                        </a:spcBef>
                        <a:buFont typeface="Times New Roman"/>
                        <a:buChar char="•"/>
                        <a:tabLst>
                          <a:tab pos="364490" algn="l"/>
                          <a:tab pos="365125" algn="l"/>
                        </a:tabLst>
                      </a:pP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Al F</a:t>
                      </a:r>
                      <a:r>
                        <a:rPr sz="1700" b="1" spc="-27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22" baseline="-21367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600" baseline="-21367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1700" b="1" spc="-9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36589">
                <a:tc>
                  <a:txBody>
                    <a:bodyPr/>
                    <a:lstStyle/>
                    <a:p>
                      <a:pPr marL="365125" indent="-342900">
                        <a:lnSpc>
                          <a:spcPct val="100000"/>
                        </a:lnSpc>
                        <a:spcBef>
                          <a:spcPts val="425"/>
                        </a:spcBef>
                        <a:buFont typeface="Times New Roman"/>
                        <a:buChar char="•"/>
                        <a:tabLst>
                          <a:tab pos="364490" algn="l"/>
                          <a:tab pos="365125" algn="l"/>
                        </a:tabLst>
                      </a:pP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AlPO</a:t>
                      </a:r>
                      <a:r>
                        <a:rPr sz="1700" b="1" spc="-27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22" baseline="-21367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600" baseline="-21367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1700" b="1" spc="-9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7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563802"/>
          </a:xfrm>
          <a:prstGeom prst="rect">
            <a:avLst/>
          </a:prstGeom>
        </p:spPr>
        <p:txBody>
          <a:bodyPr vert="horz" wrap="square" lIns="0" tIns="131629" rIns="0" bIns="0" rtlCol="0">
            <a:spAutoFit/>
          </a:bodyPr>
          <a:lstStyle/>
          <a:p>
            <a:pPr marL="550" algn="ctr"/>
            <a:r>
              <a:rPr sz="2800" b="1" smtClean="0">
                <a:solidFill>
                  <a:srgbClr val="FF0000"/>
                </a:solidFill>
              </a:rPr>
              <a:t>ПРАХ</a:t>
            </a:r>
            <a:endParaRPr sz="28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9"/>
          <p:cNvSpPr txBox="1">
            <a:spLocks/>
          </p:cNvSpPr>
          <p:nvPr/>
        </p:nvSpPr>
        <p:spPr>
          <a:xfrm>
            <a:off x="78739" y="27517"/>
            <a:ext cx="8986520" cy="563802"/>
          </a:xfrm>
          <a:prstGeom prst="rect">
            <a:avLst/>
          </a:prstGeom>
        </p:spPr>
        <p:txBody>
          <a:bodyPr vert="horz" wrap="square" lIns="0" tIns="131629" rIns="0" bIns="0" rtlCol="0">
            <a:spAutoFit/>
          </a:bodyPr>
          <a:lstStyle/>
          <a:p>
            <a:pPr marL="55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ME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ПРОЦЕС</a:t>
            </a:r>
            <a:r>
              <a:rPr kumimoji="0" lang="sr-Cyrl-ME" sz="2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 ВЕЗИВАЊА / СТВРДЊАВАЊА ГЈЦ</a:t>
            </a:r>
            <a:endParaRPr kumimoji="0" lang="sr-Cyrl-ME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562100"/>
            <a:ext cx="80737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Cyrl-M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M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Полиакрилна киселина </a:t>
            </a:r>
            <a:r>
              <a:rPr lang="sr-Cyrl-ME" sz="2400" dirty="0" smtClean="0">
                <a:latin typeface="Times New Roman" pitchFamily="18" charset="0"/>
                <a:cs typeface="Times New Roman" pitchFamily="18" charset="0"/>
              </a:rPr>
              <a:t>истискује из праха </a:t>
            </a:r>
            <a:r>
              <a:rPr lang="sr-Latn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sr-Latn-ME" sz="24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2+   </a:t>
            </a:r>
            <a:r>
              <a:rPr lang="sr-Latn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sr-Latn-ME" sz="24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sr-Latn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F </a:t>
            </a:r>
            <a:r>
              <a:rPr lang="sr-Latn-ME" sz="24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sr-Cyrl-ME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ME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sr-Cyrl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СООН</a:t>
            </a:r>
            <a:r>
              <a:rPr lang="sr-Cyrl-ME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групе киселине долази до </a:t>
            </a:r>
            <a:r>
              <a:rPr lang="sr-Cyrl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замене Н</a:t>
            </a:r>
            <a:r>
              <a:rPr lang="sr-Cyrl-ME" sz="2400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sr-Cyrl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јона</a:t>
            </a:r>
            <a:r>
              <a:rPr lang="sr-Cyrl-M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Cyrl-M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јонима </a:t>
            </a:r>
            <a:r>
              <a:rPr lang="sr-Latn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 </a:t>
            </a:r>
            <a:r>
              <a:rPr lang="sr-Cyrl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Al</a:t>
            </a:r>
            <a:r>
              <a:rPr lang="sr-Cyrl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sr-Cyrl-ME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настају калцијумове и алуминијумове </a:t>
            </a:r>
          </a:p>
          <a:p>
            <a:r>
              <a:rPr lang="sr-Cyrl-ME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соли  полиакрилне киселине;</a:t>
            </a:r>
          </a:p>
          <a:p>
            <a:r>
              <a:rPr lang="sr-Cyrl-M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јони Са реагују брже од јона А</a:t>
            </a:r>
            <a:r>
              <a:rPr lang="sr-Latn-M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r-Cyrl-ME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 поликарбоксилни ланци се </a:t>
            </a:r>
          </a:p>
          <a:p>
            <a:r>
              <a:rPr lang="sr-Cyrl-ME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унакрсно  везују и </a:t>
            </a:r>
            <a:r>
              <a:rPr lang="sr-Cyrl-ME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настаје гел </a:t>
            </a:r>
            <a:r>
              <a:rPr lang="sr-Cyrl-ME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ME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почетак стврдњавања ГЈЦ.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91200" y="838094"/>
            <a:ext cx="2994279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7496" algn="ctr"/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5.</a:t>
            </a:r>
            <a:endParaRPr sz="2800">
              <a:latin typeface="Times New Roman"/>
              <a:cs typeface="Times New Roman"/>
            </a:endParaRPr>
          </a:p>
          <a:p>
            <a:pPr marL="10456" marR="4402" algn="ctr"/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КОМ</a:t>
            </a:r>
            <a:r>
              <a:rPr sz="2800" b="1" spc="4" smtClean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ОЗИТНИ</a:t>
            </a:r>
            <a:r>
              <a:rPr sz="2800" b="1" spc="-82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ЦЕМЕНТИ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740" y="27517"/>
            <a:ext cx="5906135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Char char="•"/>
              <a:tabLst>
                <a:tab pos="307613" algn="l"/>
                <a:tab pos="308163" algn="l"/>
              </a:tabLst>
            </a:pPr>
            <a:r>
              <a:rPr spc="-4" dirty="0">
                <a:solidFill>
                  <a:schemeClr val="tx1"/>
                </a:solidFill>
              </a:rPr>
              <a:t>Састоје се из </a:t>
            </a:r>
            <a:r>
              <a:rPr spc="-4" dirty="0" err="1">
                <a:solidFill>
                  <a:schemeClr val="tx1"/>
                </a:solidFill>
              </a:rPr>
              <a:t>органског</a:t>
            </a:r>
            <a:r>
              <a:rPr spc="-4" dirty="0">
                <a:solidFill>
                  <a:schemeClr val="tx1"/>
                </a:solidFill>
              </a:rPr>
              <a:t> </a:t>
            </a:r>
            <a:r>
              <a:rPr b="1" spc="-4" dirty="0" err="1" smtClean="0">
                <a:solidFill>
                  <a:srgbClr val="FF0000"/>
                </a:solidFill>
              </a:rPr>
              <a:t>матрикса</a:t>
            </a:r>
            <a:r>
              <a:rPr lang="sr-Cyrl-RS" b="1" spc="-4" dirty="0" smtClean="0">
                <a:solidFill>
                  <a:srgbClr val="FF0000"/>
                </a:solidFill>
              </a:rPr>
              <a:t>  </a:t>
            </a:r>
            <a:r>
              <a:rPr lang="sr-Cyrl-RS" b="1" spc="-4" dirty="0" smtClean="0">
                <a:solidFill>
                  <a:schemeClr val="tx1"/>
                </a:solidFill>
              </a:rPr>
              <a:t>и</a:t>
            </a:r>
            <a:r>
              <a:rPr spc="-4" dirty="0" smtClean="0"/>
              <a:t>  </a:t>
            </a:r>
            <a:r>
              <a:rPr b="1" spc="-4" dirty="0" err="1" smtClean="0">
                <a:solidFill>
                  <a:srgbClr val="FF0000"/>
                </a:solidFill>
              </a:rPr>
              <a:t>пуни</a:t>
            </a:r>
            <a:r>
              <a:rPr lang="sr-Cyrl-RS" b="1" spc="-4" dirty="0" smtClean="0">
                <a:solidFill>
                  <a:srgbClr val="FF0000"/>
                </a:solidFill>
              </a:rPr>
              <a:t>оца</a:t>
            </a:r>
            <a:r>
              <a:rPr spc="-4" dirty="0" smtClean="0"/>
              <a:t>- </a:t>
            </a:r>
            <a:r>
              <a:rPr spc="-4" dirty="0">
                <a:solidFill>
                  <a:schemeClr val="tx1"/>
                </a:solidFill>
              </a:rPr>
              <a:t>микро и </a:t>
            </a:r>
            <a:r>
              <a:rPr dirty="0">
                <a:solidFill>
                  <a:schemeClr val="tx1"/>
                </a:solidFill>
              </a:rPr>
              <a:t>хибридне </a:t>
            </a:r>
            <a:r>
              <a:rPr spc="-4" dirty="0">
                <a:solidFill>
                  <a:schemeClr val="tx1"/>
                </a:solidFill>
              </a:rPr>
              <a:t>честице  (силикат, стакло, колоидни силикат)  и</a:t>
            </a:r>
            <a:r>
              <a:rPr spc="-87" dirty="0">
                <a:solidFill>
                  <a:schemeClr val="tx1"/>
                </a:solidFill>
              </a:rPr>
              <a:t> </a:t>
            </a:r>
            <a:r>
              <a:rPr b="1" spc="-4" dirty="0">
                <a:solidFill>
                  <a:srgbClr val="FF0000"/>
                </a:solidFill>
              </a:rPr>
              <a:t>силана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740" y="2099489"/>
            <a:ext cx="5757545" cy="2739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178294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Мономер</a:t>
            </a:r>
            <a:r>
              <a:rPr sz="2400" spc="-4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је Bis- GMA или UDMA  са додатком мономера који  </a:t>
            </a:r>
            <a:r>
              <a:rPr sz="2400" b="1" spc="-4" dirty="0">
                <a:latin typeface="Times New Roman"/>
                <a:cs typeface="Times New Roman"/>
              </a:rPr>
              <a:t>регулише</a:t>
            </a:r>
            <a:r>
              <a:rPr sz="2400" b="1" spc="-48" dirty="0">
                <a:latin typeface="Times New Roman"/>
                <a:cs typeface="Times New Roman"/>
              </a:rPr>
              <a:t> </a:t>
            </a:r>
            <a:r>
              <a:rPr sz="2400" b="1" spc="-4" dirty="0">
                <a:latin typeface="Times New Roman"/>
                <a:cs typeface="Times New Roman"/>
              </a:rPr>
              <a:t>вискозност</a:t>
            </a:r>
            <a:endParaRPr sz="2400" dirty="0">
              <a:latin typeface="Times New Roman"/>
              <a:cs typeface="Times New Roman"/>
            </a:endParaRPr>
          </a:p>
          <a:p>
            <a:pPr marL="383002" indent="-371996">
              <a:spcBef>
                <a:spcPts val="581"/>
              </a:spcBef>
              <a:buClr>
                <a:srgbClr val="0000FF"/>
              </a:buClr>
              <a:buFont typeface="Times New Roman"/>
              <a:buChar char="•"/>
              <a:tabLst>
                <a:tab pos="383002" algn="l"/>
                <a:tab pos="383553" algn="l"/>
              </a:tabLst>
            </a:pPr>
            <a:r>
              <a:rPr sz="2400" spc="-4" dirty="0">
                <a:latin typeface="Times New Roman"/>
                <a:cs typeface="Times New Roman"/>
              </a:rPr>
              <a:t>Удео</a:t>
            </a:r>
            <a:r>
              <a:rPr sz="2400" b="1" spc="-4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пуниоца</a:t>
            </a:r>
            <a:r>
              <a:rPr sz="2400" b="1" spc="-4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је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20-</a:t>
            </a:r>
            <a:r>
              <a:rPr sz="2400" b="1" spc="-30" dirty="0">
                <a:solidFill>
                  <a:srgbClr val="99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70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%</a:t>
            </a:r>
            <a:endParaRPr sz="24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Хемијска полимеризација </a:t>
            </a:r>
            <a:r>
              <a:rPr sz="2400" spc="-4" dirty="0">
                <a:latin typeface="Times New Roman"/>
                <a:cs typeface="Times New Roman"/>
              </a:rPr>
              <a:t>настаје  </a:t>
            </a:r>
            <a:r>
              <a:rPr sz="2400" spc="-13" dirty="0">
                <a:latin typeface="Times New Roman"/>
                <a:cs typeface="Times New Roman"/>
              </a:rPr>
              <a:t>мешањем </a:t>
            </a:r>
            <a:r>
              <a:rPr sz="2400" spc="-4" dirty="0">
                <a:latin typeface="Times New Roman"/>
                <a:cs typeface="Times New Roman"/>
              </a:rPr>
              <a:t>две </a:t>
            </a:r>
            <a:r>
              <a:rPr sz="2400" spc="-9" dirty="0">
                <a:latin typeface="Times New Roman"/>
                <a:cs typeface="Times New Roman"/>
              </a:rPr>
              <a:t>пасте </a:t>
            </a:r>
            <a:r>
              <a:rPr sz="2400" spc="-4" dirty="0">
                <a:latin typeface="Times New Roman"/>
                <a:cs typeface="Times New Roman"/>
              </a:rPr>
              <a:t>које </a:t>
            </a:r>
            <a:r>
              <a:rPr sz="2400" spc="-9" dirty="0">
                <a:latin typeface="Times New Roman"/>
                <a:cs typeface="Times New Roman"/>
              </a:rPr>
              <a:t>садрже 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активатор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24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иницијатор</a:t>
            </a:r>
            <a:endParaRPr sz="24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943600" y="3429001"/>
            <a:ext cx="3200400" cy="2285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76646" y="709612"/>
            <a:ext cx="3366135" cy="17543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6" marR="4402" algn="ctr"/>
            <a:r>
              <a:rPr sz="3800" b="1" dirty="0">
                <a:solidFill>
                  <a:srgbClr val="FF0000"/>
                </a:solidFill>
              </a:rPr>
              <a:t>КОМ</a:t>
            </a:r>
            <a:r>
              <a:rPr sz="3800" b="1" spc="-17" dirty="0">
                <a:solidFill>
                  <a:srgbClr val="FF0000"/>
                </a:solidFill>
              </a:rPr>
              <a:t>П</a:t>
            </a:r>
            <a:r>
              <a:rPr sz="3800" b="1" dirty="0">
                <a:solidFill>
                  <a:srgbClr val="FF0000"/>
                </a:solidFill>
              </a:rPr>
              <a:t>ОЗИТ  </a:t>
            </a:r>
            <a:r>
              <a:rPr sz="3800" b="1" spc="-4" dirty="0">
                <a:solidFill>
                  <a:srgbClr val="FF0000"/>
                </a:solidFill>
              </a:rPr>
              <a:t>НИ  </a:t>
            </a:r>
            <a:r>
              <a:rPr sz="3800" b="1" spc="945" dirty="0">
                <a:solidFill>
                  <a:srgbClr val="FF0000"/>
                </a:solidFill>
              </a:rPr>
              <a:t> </a:t>
            </a:r>
            <a:r>
              <a:rPr sz="3800" b="1" dirty="0">
                <a:solidFill>
                  <a:srgbClr val="FF0000"/>
                </a:solidFill>
              </a:rPr>
              <a:t>ЦЕМЕНТИ</a:t>
            </a:r>
            <a:endParaRPr sz="3800"/>
          </a:p>
        </p:txBody>
      </p:sp>
      <p:sp>
        <p:nvSpPr>
          <p:cNvPr id="3" name="object 3"/>
          <p:cNvSpPr txBox="1"/>
          <p:nvPr/>
        </p:nvSpPr>
        <p:spPr>
          <a:xfrm>
            <a:off x="78740" y="762149"/>
            <a:ext cx="4538345" cy="39241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b="1" spc="-9" dirty="0">
                <a:latin typeface="Times New Roman"/>
                <a:cs typeface="Times New Roman"/>
              </a:rPr>
              <a:t>Цементи </a:t>
            </a:r>
            <a:r>
              <a:rPr sz="2400" b="1" spc="-4" dirty="0">
                <a:latin typeface="Times New Roman"/>
                <a:cs typeface="Times New Roman"/>
              </a:rPr>
              <a:t>који </a:t>
            </a:r>
            <a:r>
              <a:rPr sz="2400" b="1" spc="-9" dirty="0">
                <a:latin typeface="Times New Roman"/>
                <a:cs typeface="Times New Roman"/>
              </a:rPr>
              <a:t>се  </a:t>
            </a:r>
            <a:r>
              <a:rPr sz="2400" b="1" spc="-4" dirty="0">
                <a:latin typeface="Times New Roman"/>
                <a:cs typeface="Times New Roman"/>
              </a:rPr>
              <a:t>полимеризују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 хемијски и  под дејством </a:t>
            </a:r>
            <a:r>
              <a:rPr sz="2400" b="1" spc="-4" dirty="0" err="1">
                <a:solidFill>
                  <a:srgbClr val="FF0000"/>
                </a:solidFill>
                <a:latin typeface="Times New Roman"/>
                <a:cs typeface="Times New Roman"/>
              </a:rPr>
              <a:t>светлости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RS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– ДУАЛ ЦЕМЕНТИ </a:t>
            </a:r>
          </a:p>
          <a:p>
            <a:pPr marL="308163" marR="4402" indent="-297157"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400" spc="-4" dirty="0" err="1" smtClean="0">
                <a:latin typeface="Times New Roman"/>
                <a:cs typeface="Times New Roman"/>
              </a:rPr>
              <a:t>користе</a:t>
            </a:r>
            <a:r>
              <a:rPr sz="2400" spc="-4" dirty="0" smtClean="0">
                <a:latin typeface="Times New Roman"/>
                <a:cs typeface="Times New Roman"/>
              </a:rPr>
              <a:t> </a:t>
            </a:r>
            <a:r>
              <a:rPr sz="2400" spc="-9" dirty="0">
                <a:latin typeface="Times New Roman"/>
                <a:cs typeface="Times New Roman"/>
              </a:rPr>
              <a:t>се </a:t>
            </a:r>
            <a:r>
              <a:rPr sz="2400" spc="-4" dirty="0">
                <a:latin typeface="Times New Roman"/>
                <a:cs typeface="Times New Roman"/>
              </a:rPr>
              <a:t>за </a:t>
            </a:r>
            <a:r>
              <a:rPr sz="2400" spc="-4" dirty="0" err="1">
                <a:latin typeface="Times New Roman"/>
                <a:cs typeface="Times New Roman"/>
              </a:rPr>
              <a:t>цементирање</a:t>
            </a:r>
            <a:r>
              <a:rPr sz="2400" spc="-4" dirty="0">
                <a:solidFill>
                  <a:srgbClr val="0000FF"/>
                </a:solidFill>
                <a:latin typeface="Times New Roman"/>
                <a:cs typeface="Times New Roman"/>
              </a:rPr>
              <a:t>  </a:t>
            </a:r>
            <a:r>
              <a:rPr sz="2400" b="1" spc="-4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композитних</a:t>
            </a:r>
            <a:r>
              <a:rPr lang="sr-Cyrl-RS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и</a:t>
            </a:r>
            <a:r>
              <a:rPr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керамичких</a:t>
            </a:r>
            <a:r>
              <a:rPr sz="2400" b="1" spc="-4" dirty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инлеја,</a:t>
            </a:r>
            <a:r>
              <a:rPr sz="2400" spc="-48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онлеја  </a:t>
            </a:r>
            <a:r>
              <a:rPr sz="2400" spc="-4" dirty="0">
                <a:latin typeface="Times New Roman"/>
                <a:cs typeface="Times New Roman"/>
              </a:rPr>
              <a:t>и </a:t>
            </a:r>
            <a:r>
              <a:rPr sz="2400" spc="-4" dirty="0" err="1" smtClean="0">
                <a:latin typeface="Times New Roman"/>
                <a:cs typeface="Times New Roman"/>
              </a:rPr>
              <a:t>круница</a:t>
            </a:r>
            <a:endParaRPr sz="2400" dirty="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Растворљивост је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9" dirty="0">
                <a:latin typeface="Times New Roman"/>
                <a:cs typeface="Times New Roman"/>
              </a:rPr>
              <a:t>мала</a:t>
            </a:r>
            <a:endParaRPr sz="2400" dirty="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4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Могу</a:t>
            </a:r>
            <a:r>
              <a:rPr sz="2400" spc="-65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4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деловати</a:t>
            </a:r>
            <a:r>
              <a:rPr lang="sr-Cyrl-RS" sz="2400" spc="-4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иритативно</a:t>
            </a:r>
            <a:r>
              <a:rPr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sr-Cyrl-RS" sz="2400" b="1" spc="-4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tabLst>
                <a:tab pos="307613" algn="l"/>
                <a:tab pos="308163" algn="l"/>
              </a:tabLst>
            </a:pPr>
            <a:r>
              <a:rPr lang="sr-Cyrl-RS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RS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sz="2400" spc="-4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на</a:t>
            </a:r>
            <a:r>
              <a:rPr sz="2400" spc="-35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solidFill>
                  <a:srgbClr val="0000FF"/>
                </a:solidFill>
                <a:latin typeface="Times New Roman"/>
                <a:cs typeface="Times New Roman"/>
              </a:rPr>
              <a:t>пулпу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953001" y="3095626"/>
            <a:ext cx="4190999" cy="26193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948012"/>
          </a:xfrm>
          <a:prstGeom prst="rect">
            <a:avLst/>
          </a:prstGeom>
        </p:spPr>
        <p:txBody>
          <a:bodyPr vert="horz" wrap="square" lIns="0" tIns="85404" rIns="0" bIns="0" rtlCol="0">
            <a:spAutoFit/>
          </a:bodyPr>
          <a:lstStyle/>
          <a:p>
            <a:pPr marL="7704" marR="4402" algn="ctr"/>
            <a:r>
              <a:rPr lang="sr-Cyrl-ME" sz="2800" b="1" spc="-69" dirty="0" smtClean="0">
                <a:solidFill>
                  <a:schemeClr val="tx1"/>
                </a:solidFill>
              </a:rPr>
              <a:t>СВОЈСТВА </a:t>
            </a:r>
            <a:r>
              <a:rPr sz="2800" b="1" spc="-69" smtClean="0">
                <a:solidFill>
                  <a:schemeClr val="tx1"/>
                </a:solidFill>
              </a:rPr>
              <a:t> </a:t>
            </a:r>
            <a:r>
              <a:rPr sz="2800" b="1">
                <a:solidFill>
                  <a:schemeClr val="tx1"/>
                </a:solidFill>
              </a:rPr>
              <a:t>ЦЕМЕНТНИХ  </a:t>
            </a:r>
            <a:r>
              <a:rPr sz="2800" b="1" smtClean="0">
                <a:solidFill>
                  <a:schemeClr val="tx1"/>
                </a:solidFill>
              </a:rPr>
              <a:t>МАТЕРИЈАЛА</a:t>
            </a:r>
            <a:r>
              <a:rPr lang="sr-Cyrl-ME" sz="2800" b="1" dirty="0" smtClean="0">
                <a:solidFill>
                  <a:schemeClr val="tx1"/>
                </a:solidFill>
              </a:rPr>
              <a:t> </a:t>
            </a:r>
            <a:r>
              <a:rPr sz="2800" b="1" smtClean="0">
                <a:solidFill>
                  <a:schemeClr val="tx1"/>
                </a:solidFill>
              </a:rPr>
              <a:t>- </a:t>
            </a:r>
            <a:r>
              <a:rPr sz="2800" b="1" dirty="0">
                <a:solidFill>
                  <a:srgbClr val="FF0000"/>
                </a:solidFill>
              </a:rPr>
              <a:t>МЕХАНИЧКЕ  КАРАКТЕРИСТИКЕ</a:t>
            </a:r>
            <a:endParaRPr sz="280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40" y="1869546"/>
            <a:ext cx="7059930" cy="2305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99603" indent="-297157">
              <a:buChar char="•"/>
              <a:tabLst>
                <a:tab pos="383553" algn="l"/>
                <a:tab pos="384103" algn="l"/>
              </a:tabLst>
            </a:pPr>
            <a:r>
              <a:rPr sz="2400" dirty="0">
                <a:latin typeface="Times New Roman"/>
                <a:cs typeface="Times New Roman"/>
              </a:rPr>
              <a:t>Отпорност </a:t>
            </a:r>
            <a:r>
              <a:rPr sz="2400" spc="-4" dirty="0">
                <a:latin typeface="Times New Roman"/>
                <a:cs typeface="Times New Roman"/>
              </a:rPr>
              <a:t>цемента </a:t>
            </a:r>
            <a:r>
              <a:rPr sz="2400" dirty="0">
                <a:latin typeface="Times New Roman"/>
                <a:cs typeface="Times New Roman"/>
              </a:rPr>
              <a:t>на дејство  </a:t>
            </a:r>
            <a:r>
              <a:rPr sz="2400" spc="-4" dirty="0">
                <a:latin typeface="Times New Roman"/>
                <a:cs typeface="Times New Roman"/>
              </a:rPr>
              <a:t>мастикаторних сила мери се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чврстоћом на  притисак 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и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r>
              <a:rPr sz="2400" b="1" spc="-26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истезање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Char char="•"/>
              <a:tabLst>
                <a:tab pos="308163" algn="l"/>
                <a:tab pos="308713" algn="l"/>
              </a:tabLst>
            </a:pPr>
            <a:r>
              <a:rPr sz="2400" spc="-4" dirty="0">
                <a:latin typeface="Times New Roman"/>
                <a:cs typeface="Times New Roman"/>
              </a:rPr>
              <a:t>Највеће вредности </a:t>
            </a:r>
            <a:r>
              <a:rPr sz="2400" dirty="0">
                <a:latin typeface="Times New Roman"/>
                <a:cs typeface="Times New Roman"/>
              </a:rPr>
              <a:t>чврстоће на притисак  </a:t>
            </a:r>
            <a:r>
              <a:rPr sz="2400" spc="-4" dirty="0">
                <a:latin typeface="Times New Roman"/>
                <a:cs typeface="Times New Roman"/>
              </a:rPr>
              <a:t>имају цементи на бази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смола, глас-  </a:t>
            </a:r>
            <a:r>
              <a:rPr sz="2400" dirty="0">
                <a:solidFill>
                  <a:srgbClr val="FF0000"/>
                </a:solidFill>
                <a:latin typeface="Times New Roman"/>
                <a:cs typeface="Times New Roman"/>
              </a:rPr>
              <a:t>јономер </a:t>
            </a:r>
            <a:r>
              <a:rPr sz="2400" spc="-9" dirty="0">
                <a:solidFill>
                  <a:srgbClr val="FF0000"/>
                </a:solidFill>
                <a:latin typeface="Times New Roman"/>
                <a:cs typeface="Times New Roman"/>
              </a:rPr>
              <a:t>цементи,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а </a:t>
            </a:r>
            <a:r>
              <a:rPr sz="2400" dirty="0">
                <a:solidFill>
                  <a:srgbClr val="FF0000"/>
                </a:solidFill>
                <a:latin typeface="Times New Roman"/>
                <a:cs typeface="Times New Roman"/>
              </a:rPr>
              <a:t>најмање </a:t>
            </a:r>
            <a:r>
              <a:rPr sz="2400" spc="-4" dirty="0">
                <a:solidFill>
                  <a:srgbClr val="FF0000"/>
                </a:solidFill>
                <a:latin typeface="Times New Roman"/>
                <a:cs typeface="Times New Roman"/>
              </a:rPr>
              <a:t>ZОЕ </a:t>
            </a:r>
            <a:r>
              <a:rPr sz="2400" spc="-4" dirty="0">
                <a:latin typeface="Times New Roman"/>
                <a:cs typeface="Times New Roman"/>
              </a:rPr>
              <a:t>цементи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27517"/>
            <a:ext cx="9065259" cy="1128271"/>
          </a:xfrm>
          <a:prstGeom prst="rect">
            <a:avLst/>
          </a:prstGeom>
        </p:spPr>
        <p:txBody>
          <a:bodyPr vert="horz" wrap="square" lIns="0" tIns="263919" rIns="0" bIns="0" rtlCol="0">
            <a:spAutoFit/>
          </a:bodyPr>
          <a:lstStyle/>
          <a:p>
            <a:pPr marL="928891" algn="ctr"/>
            <a:r>
              <a:rPr lang="sr-Cyrl-ME" sz="2800" b="1" spc="4" dirty="0" smtClean="0">
                <a:solidFill>
                  <a:schemeClr val="tx1"/>
                </a:solidFill>
              </a:rPr>
              <a:t>СВОЈСТВА  </a:t>
            </a:r>
            <a:r>
              <a:rPr sz="2800" b="1" spc="4" smtClean="0">
                <a:solidFill>
                  <a:schemeClr val="tx1"/>
                </a:solidFill>
              </a:rPr>
              <a:t>ЦЕМЕНТНИХ</a:t>
            </a:r>
            <a:r>
              <a:rPr lang="sr-Cyrl-ME" sz="2800" b="1" spc="4" dirty="0" smtClean="0">
                <a:solidFill>
                  <a:schemeClr val="tx1"/>
                </a:solidFill>
              </a:rPr>
              <a:t>  </a:t>
            </a:r>
            <a:r>
              <a:rPr sz="2800" b="1" smtClean="0">
                <a:solidFill>
                  <a:schemeClr val="tx1"/>
                </a:solidFill>
              </a:rPr>
              <a:t>МАТЕРИЈАЛА</a:t>
            </a:r>
            <a:r>
              <a:rPr lang="sr-Cyrl-ME" sz="2800" b="1" dirty="0" smtClean="0">
                <a:solidFill>
                  <a:schemeClr val="tx1"/>
                </a:solidFill>
              </a:rPr>
              <a:t> </a:t>
            </a:r>
            <a:r>
              <a:rPr sz="2800" b="1" smtClean="0">
                <a:solidFill>
                  <a:schemeClr val="tx1"/>
                </a:solidFill>
              </a:rPr>
              <a:t>-</a:t>
            </a:r>
            <a:r>
              <a:rPr sz="2800" b="1" spc="-52" smtClean="0">
                <a:solidFill>
                  <a:schemeClr val="tx1"/>
                </a:solidFill>
              </a:rPr>
              <a:t> </a:t>
            </a:r>
            <a:r>
              <a:rPr sz="2800" b="1" dirty="0">
                <a:solidFill>
                  <a:srgbClr val="FF0000"/>
                </a:solidFill>
              </a:rPr>
              <a:t>РАСТВОРЉИВОСТ</a:t>
            </a:r>
            <a:endParaRPr sz="280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15228"/>
            <a:ext cx="7758430" cy="30315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145827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Цементи се у устима под </a:t>
            </a:r>
            <a:r>
              <a:rPr sz="2400" spc="-4">
                <a:latin typeface="Times New Roman"/>
                <a:cs typeface="Times New Roman"/>
              </a:rPr>
              <a:t>дејством </a:t>
            </a:r>
            <a:r>
              <a:rPr lang="sr-Cyrl-ME" sz="2400" spc="-4" dirty="0" smtClean="0">
                <a:latin typeface="Times New Roman"/>
                <a:cs typeface="Times New Roman"/>
              </a:rPr>
              <a:t>оралних флуида</a:t>
            </a:r>
            <a:r>
              <a:rPr sz="2400" spc="-4" smtClean="0">
                <a:latin typeface="Times New Roman"/>
                <a:cs typeface="Times New Roman"/>
              </a:rPr>
              <a:t> 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растварају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распадају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јер пљувачка као </a:t>
            </a:r>
            <a:r>
              <a:rPr sz="2400" b="1" spc="-4" dirty="0">
                <a:latin typeface="Times New Roman"/>
                <a:cs typeface="Times New Roman"/>
              </a:rPr>
              <a:t>свеж  растварач </a:t>
            </a:r>
            <a:r>
              <a:rPr sz="2400" b="1" spc="-9">
                <a:latin typeface="Times New Roman"/>
                <a:cs typeface="Times New Roman"/>
              </a:rPr>
              <a:t>нема </a:t>
            </a:r>
            <a:r>
              <a:rPr sz="2400" b="1" spc="-4" smtClean="0">
                <a:latin typeface="Times New Roman"/>
                <a:cs typeface="Times New Roman"/>
              </a:rPr>
              <a:t>засићења</a:t>
            </a:r>
            <a:r>
              <a:rPr lang="sr-Cyrl-ME" sz="2400" b="1" spc="-4" dirty="0" smtClean="0">
                <a:latin typeface="Times New Roman"/>
                <a:cs typeface="Times New Roman"/>
              </a:rPr>
              <a:t>,</a:t>
            </a:r>
            <a:r>
              <a:rPr sz="2400" b="1" spc="-4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због чега се процес  растварања не </a:t>
            </a:r>
            <a:r>
              <a:rPr sz="2400" spc="-4">
                <a:latin typeface="Times New Roman"/>
                <a:cs typeface="Times New Roman"/>
              </a:rPr>
              <a:t>може</a:t>
            </a:r>
            <a:r>
              <a:rPr sz="2400" spc="-30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зауставити</a:t>
            </a:r>
            <a:endParaRPr lang="sr-Cyrl-ME" sz="2400" spc="-4" dirty="0" smtClean="0">
              <a:latin typeface="Times New Roman"/>
              <a:cs typeface="Times New Roman"/>
            </a:endParaRPr>
          </a:p>
          <a:p>
            <a:pPr marL="308163" marR="145827" indent="-297157">
              <a:tabLst>
                <a:tab pos="307613" algn="l"/>
                <a:tab pos="308163" algn="l"/>
              </a:tabLst>
            </a:pPr>
            <a:endParaRPr sz="2400">
              <a:latin typeface="Times New Roman"/>
              <a:cs typeface="Times New Roman"/>
            </a:endParaRPr>
          </a:p>
          <a:p>
            <a:pPr marL="308163" marR="4402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lang="sr-Cyrl-ME" sz="2400" spc="-4" dirty="0" smtClean="0">
                <a:latin typeface="Times New Roman"/>
                <a:cs typeface="Times New Roman"/>
              </a:rPr>
              <a:t>Р</a:t>
            </a:r>
            <a:r>
              <a:rPr sz="2400" spc="-4" smtClean="0">
                <a:latin typeface="Times New Roman"/>
                <a:cs typeface="Times New Roman"/>
              </a:rPr>
              <a:t>астварање </a:t>
            </a:r>
            <a:r>
              <a:rPr sz="2400" spc="-4" dirty="0">
                <a:latin typeface="Times New Roman"/>
                <a:cs typeface="Times New Roman"/>
              </a:rPr>
              <a:t>материјала је </a:t>
            </a:r>
            <a:r>
              <a:rPr sz="2400" spc="-4">
                <a:latin typeface="Times New Roman"/>
                <a:cs typeface="Times New Roman"/>
              </a:rPr>
              <a:t>велики </a:t>
            </a:r>
            <a:r>
              <a:rPr lang="sr-Cyrl-ME" sz="2400" spc="-4" dirty="0" smtClean="0">
                <a:latin typeface="Times New Roman"/>
                <a:cs typeface="Times New Roman"/>
              </a:rPr>
              <a:t>клинички</a:t>
            </a:r>
            <a:r>
              <a:rPr sz="2400" spc="-4" smtClean="0">
                <a:latin typeface="Times New Roman"/>
                <a:cs typeface="Times New Roman"/>
              </a:rPr>
              <a:t> проблем</a:t>
            </a:r>
            <a:r>
              <a:rPr lang="sr-Cyrl-ME" sz="2400" spc="-4" dirty="0" smtClean="0">
                <a:latin typeface="Times New Roman"/>
                <a:cs typeface="Times New Roman"/>
              </a:rPr>
              <a:t>,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lang="sr-Cyrl-ME" sz="2400" spc="-4" dirty="0" smtClean="0">
                <a:latin typeface="Times New Roman"/>
                <a:cs typeface="Times New Roman"/>
              </a:rPr>
              <a:t>   </a:t>
            </a:r>
            <a:r>
              <a:rPr sz="2400" spc="-4" smtClean="0">
                <a:latin typeface="Times New Roman"/>
                <a:cs typeface="Times New Roman"/>
              </a:rPr>
              <a:t>јер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недостатак </a:t>
            </a:r>
            <a:r>
              <a:rPr sz="2400" b="1" spc="-4">
                <a:solidFill>
                  <a:srgbClr val="FF0000"/>
                </a:solidFill>
                <a:latin typeface="Times New Roman"/>
                <a:cs typeface="Times New Roman"/>
              </a:rPr>
              <a:t>херметичности  </a:t>
            </a:r>
            <a:r>
              <a:rPr lang="sr-Cyrl-ME" sz="2400" spc="-4" dirty="0" smtClean="0">
                <a:latin typeface="Times New Roman"/>
                <a:cs typeface="Times New Roman"/>
              </a:rPr>
              <a:t>зубне</a:t>
            </a:r>
            <a:r>
              <a:rPr lang="sr-Cyrl-ME" sz="2400" b="1" spc="-4" dirty="0" smtClean="0">
                <a:latin typeface="Times New Roman"/>
                <a:cs typeface="Times New Roman"/>
              </a:rPr>
              <a:t> </a:t>
            </a:r>
            <a:r>
              <a:rPr sz="2400" spc="-4" smtClean="0">
                <a:latin typeface="Times New Roman"/>
                <a:cs typeface="Times New Roman"/>
              </a:rPr>
              <a:t>надокнаде </a:t>
            </a:r>
            <a:r>
              <a:rPr sz="2400" spc="-4" dirty="0">
                <a:latin typeface="Times New Roman"/>
                <a:cs typeface="Times New Roman"/>
              </a:rPr>
              <a:t>и цемента доводи до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микроцурења и  каријеса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7517"/>
            <a:ext cx="8986520" cy="858687"/>
          </a:xfrm>
          <a:prstGeom prst="rect">
            <a:avLst/>
          </a:prstGeom>
        </p:spPr>
        <p:txBody>
          <a:bodyPr vert="horz" wrap="square" lIns="0" tIns="118862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sr-Cyrl-ME" b="1" spc="-9" dirty="0" smtClean="0">
                <a:solidFill>
                  <a:schemeClr val="tx1"/>
                </a:solidFill>
              </a:rPr>
              <a:t>СВОЈСТВА  </a:t>
            </a:r>
            <a:r>
              <a:rPr b="1" spc="-9" smtClean="0">
                <a:solidFill>
                  <a:schemeClr val="tx1"/>
                </a:solidFill>
              </a:rPr>
              <a:t> </a:t>
            </a:r>
            <a:r>
              <a:rPr b="1" spc="-9">
                <a:solidFill>
                  <a:schemeClr val="tx1"/>
                </a:solidFill>
              </a:rPr>
              <a:t>ЦЕМЕНТНИХ</a:t>
            </a:r>
            <a:r>
              <a:rPr b="1" spc="56">
                <a:solidFill>
                  <a:schemeClr val="tx1"/>
                </a:solidFill>
              </a:rPr>
              <a:t> </a:t>
            </a:r>
            <a:r>
              <a:rPr lang="sr-Cyrl-ME" b="1" spc="56" dirty="0" smtClean="0">
                <a:solidFill>
                  <a:schemeClr val="tx1"/>
                </a:solidFill>
              </a:rPr>
              <a:t> </a:t>
            </a:r>
            <a:r>
              <a:rPr b="1" spc="-4" smtClean="0">
                <a:solidFill>
                  <a:schemeClr val="tx1"/>
                </a:solidFill>
              </a:rPr>
              <a:t>МАТЕРИЈАЛА</a:t>
            </a:r>
            <a:r>
              <a:rPr lang="sr-Cyrl-ME" b="1" spc="-4" dirty="0" smtClean="0">
                <a:solidFill>
                  <a:schemeClr val="tx1"/>
                </a:solidFill>
              </a:rPr>
              <a:t> </a:t>
            </a:r>
            <a:r>
              <a:rPr b="1" spc="-4" smtClean="0">
                <a:solidFill>
                  <a:schemeClr val="tx1"/>
                </a:solidFill>
              </a:rPr>
              <a:t>-</a:t>
            </a:r>
            <a:endParaRPr b="1" spc="-4" dirty="0">
              <a:solidFill>
                <a:schemeClr val="tx1"/>
              </a:solidFill>
            </a:endParaRPr>
          </a:p>
          <a:p>
            <a:pPr marL="550" algn="ctr"/>
            <a:r>
              <a:rPr b="1" spc="-9" dirty="0">
                <a:solidFill>
                  <a:srgbClr val="FF0000"/>
                </a:solidFill>
              </a:rPr>
              <a:t>ВЕЗИВАЊЕ </a:t>
            </a:r>
            <a:r>
              <a:rPr b="1" spc="-4" dirty="0">
                <a:solidFill>
                  <a:srgbClr val="FF0000"/>
                </a:solidFill>
              </a:rPr>
              <a:t>ЗА ЗУБНА</a:t>
            </a:r>
            <a:r>
              <a:rPr b="1" spc="-30" dirty="0">
                <a:solidFill>
                  <a:srgbClr val="FF0000"/>
                </a:solidFill>
              </a:rPr>
              <a:t> </a:t>
            </a:r>
            <a:r>
              <a:rPr b="1" spc="-4" dirty="0">
                <a:solidFill>
                  <a:srgbClr val="FF0000"/>
                </a:solidFill>
              </a:rPr>
              <a:t>ТКИВА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1203002"/>
            <a:ext cx="7520940" cy="17583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lnSpc>
                <a:spcPct val="103299"/>
              </a:lnSpc>
              <a:buSzPct val="116666"/>
              <a:buChar char="•"/>
              <a:tabLst>
                <a:tab pos="383002" algn="l"/>
                <a:tab pos="383553" algn="l"/>
              </a:tabLst>
            </a:pPr>
            <a:r>
              <a:rPr sz="2100" dirty="0">
                <a:latin typeface="Times New Roman"/>
                <a:cs typeface="Times New Roman"/>
              </a:rPr>
              <a:t>Цементи </a:t>
            </a:r>
            <a:r>
              <a:rPr sz="2100">
                <a:latin typeface="Times New Roman"/>
                <a:cs typeface="Times New Roman"/>
              </a:rPr>
              <a:t>морају </a:t>
            </a:r>
            <a:r>
              <a:rPr lang="sr-Cyrl-ME" sz="2100" dirty="0" smtClean="0">
                <a:latin typeface="Times New Roman"/>
                <a:cs typeface="Times New Roman"/>
              </a:rPr>
              <a:t>да </a:t>
            </a:r>
            <a:r>
              <a:rPr sz="2100" smtClean="0">
                <a:latin typeface="Times New Roman"/>
                <a:cs typeface="Times New Roman"/>
              </a:rPr>
              <a:t>има</a:t>
            </a:r>
            <a:r>
              <a:rPr lang="sr-Cyrl-ME" sz="2100" dirty="0" smtClean="0">
                <a:latin typeface="Times New Roman"/>
                <a:cs typeface="Times New Roman"/>
              </a:rPr>
              <a:t>ју</a:t>
            </a:r>
            <a:r>
              <a:rPr sz="2100" smtClean="0">
                <a:latin typeface="Times New Roman"/>
                <a:cs typeface="Times New Roman"/>
              </a:rPr>
              <a:t> </a:t>
            </a:r>
            <a:r>
              <a:rPr sz="2100" dirty="0">
                <a:solidFill>
                  <a:srgbClr val="FF0000"/>
                </a:solidFill>
                <a:latin typeface="Times New Roman"/>
                <a:cs typeface="Times New Roman"/>
              </a:rPr>
              <a:t>адхезивна </a:t>
            </a:r>
            <a:r>
              <a:rPr sz="2100" spc="-4" dirty="0">
                <a:solidFill>
                  <a:srgbClr val="FF0000"/>
                </a:solidFill>
                <a:latin typeface="Times New Roman"/>
                <a:cs typeface="Times New Roman"/>
              </a:rPr>
              <a:t>својства </a:t>
            </a:r>
            <a:r>
              <a:rPr sz="2100" dirty="0">
                <a:latin typeface="Times New Roman"/>
                <a:cs typeface="Times New Roman"/>
              </a:rPr>
              <a:t>у односу</a:t>
            </a:r>
            <a:r>
              <a:rPr sz="2100" spc="-56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на  зубна </a:t>
            </a:r>
            <a:r>
              <a:rPr sz="2100" spc="-4" dirty="0">
                <a:latin typeface="Times New Roman"/>
                <a:cs typeface="Times New Roman"/>
              </a:rPr>
              <a:t>ткива и вештачке</a:t>
            </a:r>
            <a:r>
              <a:rPr sz="2100" spc="-43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надокнаде</a:t>
            </a:r>
            <a:endParaRPr sz="2100">
              <a:latin typeface="Times New Roman"/>
              <a:cs typeface="Times New Roman"/>
            </a:endParaRPr>
          </a:p>
          <a:p>
            <a:pPr marL="308163" indent="-297157">
              <a:spcBef>
                <a:spcPts val="498"/>
              </a:spcBef>
              <a:buFont typeface="Times New Roman"/>
              <a:buChar char="•"/>
              <a:tabLst>
                <a:tab pos="307613" algn="l"/>
                <a:tab pos="308163" algn="l"/>
              </a:tabLst>
            </a:pP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Атхезија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је способност спајања, </a:t>
            </a:r>
            <a:r>
              <a:rPr sz="21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приањања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два</a:t>
            </a:r>
            <a:r>
              <a:rPr sz="21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solidFill>
                  <a:srgbClr val="FF0000"/>
                </a:solidFill>
                <a:latin typeface="Times New Roman"/>
                <a:cs typeface="Times New Roman"/>
              </a:rPr>
              <a:t>тела</a:t>
            </a:r>
            <a:endParaRPr sz="2100">
              <a:latin typeface="Times New Roman"/>
              <a:cs typeface="Times New Roman"/>
            </a:endParaRPr>
          </a:p>
          <a:p>
            <a:pPr marL="308163" marR="599267"/>
            <a:r>
              <a:rPr sz="2100" smtClean="0">
                <a:latin typeface="Times New Roman"/>
                <a:cs typeface="Times New Roman"/>
              </a:rPr>
              <a:t>Силе </a:t>
            </a:r>
            <a:r>
              <a:rPr sz="2100" dirty="0">
                <a:latin typeface="Times New Roman"/>
                <a:cs typeface="Times New Roman"/>
              </a:rPr>
              <a:t>атхезије су силе на граничним</a:t>
            </a:r>
            <a:r>
              <a:rPr sz="2100" spc="-104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површинама  различитих</a:t>
            </a:r>
            <a:r>
              <a:rPr sz="2100" spc="-82" dirty="0">
                <a:latin typeface="Times New Roman"/>
                <a:cs typeface="Times New Roman"/>
              </a:rPr>
              <a:t> </a:t>
            </a:r>
            <a:r>
              <a:rPr sz="2100" dirty="0">
                <a:latin typeface="Times New Roman"/>
                <a:cs typeface="Times New Roman"/>
              </a:rPr>
              <a:t>материјала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3400" y="3238501"/>
            <a:ext cx="8229600" cy="2476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83540" y="1361228"/>
            <a:ext cx="8327390" cy="15542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7325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Материјали који повезују две површине зову </a:t>
            </a:r>
            <a:r>
              <a:rPr sz="2400" spc="-9" dirty="0">
                <a:latin typeface="Times New Roman"/>
                <a:cs typeface="Times New Roman"/>
              </a:rPr>
              <a:t>се 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адхезиви</a:t>
            </a:r>
            <a:r>
              <a:rPr sz="2400" spc="-4">
                <a:latin typeface="Times New Roman"/>
                <a:cs typeface="Times New Roman"/>
              </a:rPr>
              <a:t>, </a:t>
            </a:r>
            <a:endParaRPr lang="sr-Cyrl-ME" sz="2400" spc="-4" dirty="0" smtClean="0">
              <a:latin typeface="Times New Roman"/>
              <a:cs typeface="Times New Roman"/>
            </a:endParaRPr>
          </a:p>
          <a:p>
            <a:pPr marL="308163" marR="47325" indent="-297157">
              <a:tabLst>
                <a:tab pos="307613" algn="l"/>
                <a:tab pos="308163" algn="l"/>
              </a:tabLst>
            </a:pPr>
            <a:r>
              <a:rPr lang="sr-Cyrl-ME" sz="2400" spc="-4" dirty="0" smtClean="0">
                <a:latin typeface="Times New Roman"/>
                <a:cs typeface="Times New Roman"/>
              </a:rPr>
              <a:t>     </a:t>
            </a:r>
            <a:r>
              <a:rPr sz="2400" spc="-4" smtClean="0">
                <a:latin typeface="Times New Roman"/>
                <a:cs typeface="Times New Roman"/>
              </a:rPr>
              <a:t>а </a:t>
            </a:r>
            <a:r>
              <a:rPr lang="sr-Cyrl-ME" sz="2400" spc="-4" dirty="0" smtClean="0">
                <a:latin typeface="Times New Roman"/>
                <a:cs typeface="Times New Roman"/>
              </a:rPr>
              <a:t>они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на чију се површину наноси  </a:t>
            </a:r>
            <a:r>
              <a:rPr sz="2400" spc="-4">
                <a:latin typeface="Times New Roman"/>
                <a:cs typeface="Times New Roman"/>
              </a:rPr>
              <a:t>адхезив </a:t>
            </a:r>
            <a:r>
              <a:rPr lang="sr-Cyrl-ME" sz="2400" spc="-4" dirty="0" smtClean="0">
                <a:latin typeface="Times New Roman"/>
                <a:cs typeface="Times New Roman"/>
              </a:rPr>
              <a:t>су 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дхеренти</a:t>
            </a:r>
            <a:endParaRPr sz="2400">
              <a:latin typeface="Times New Roman"/>
              <a:cs typeface="Times New Roman"/>
            </a:endParaRPr>
          </a:p>
          <a:p>
            <a:pPr marL="308163" indent="-297157">
              <a:spcBef>
                <a:spcPts val="581"/>
              </a:spcBef>
              <a:buChar char="•"/>
              <a:tabLst>
                <a:tab pos="307613" algn="l"/>
                <a:tab pos="308163" algn="l"/>
              </a:tabLst>
            </a:pPr>
            <a:r>
              <a:rPr sz="2400" spc="-9" dirty="0">
                <a:latin typeface="Times New Roman"/>
                <a:cs typeface="Times New Roman"/>
              </a:rPr>
              <a:t>Веза </a:t>
            </a:r>
            <a:r>
              <a:rPr sz="2400" spc="-4" dirty="0">
                <a:latin typeface="Times New Roman"/>
                <a:cs typeface="Times New Roman"/>
              </a:rPr>
              <a:t>два материјала:</a:t>
            </a:r>
            <a:r>
              <a:rPr sz="2400" spc="-17" dirty="0">
                <a:latin typeface="Times New Roman"/>
                <a:cs typeface="Times New Roman"/>
              </a:rPr>
              <a:t> </a:t>
            </a:r>
            <a:r>
              <a:rPr sz="2400" spc="-4">
                <a:latin typeface="Times New Roman"/>
                <a:cs typeface="Times New Roman"/>
              </a:rPr>
              <a:t>а</a:t>
            </a:r>
            <a:r>
              <a:rPr sz="2400" spc="-4" smtClean="0">
                <a:latin typeface="Times New Roman"/>
                <a:cs typeface="Times New Roman"/>
              </a:rPr>
              <a:t>)</a:t>
            </a:r>
            <a:r>
              <a:rPr lang="sr-Cyrl-ME" sz="2400" spc="-4" dirty="0" smtClean="0"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м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кромеханичка</a:t>
            </a:r>
            <a:endParaRPr sz="24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08163" marR="4402"/>
            <a:r>
              <a:rPr sz="2400" spc="-4">
                <a:latin typeface="Times New Roman"/>
                <a:cs typeface="Times New Roman"/>
              </a:rPr>
              <a:t>б</a:t>
            </a:r>
            <a:r>
              <a:rPr sz="2400" spc="-4" smtClean="0">
                <a:latin typeface="Times New Roman"/>
                <a:cs typeface="Times New Roman"/>
              </a:rPr>
              <a:t>)</a:t>
            </a:r>
            <a:r>
              <a:rPr lang="sr-Cyrl-ME" sz="2400" spc="-4" dirty="0" smtClean="0"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хемијска </a:t>
            </a:r>
            <a:r>
              <a:rPr sz="2400" spc="-4">
                <a:latin typeface="Times New Roman"/>
                <a:cs typeface="Times New Roman"/>
              </a:rPr>
              <a:t>в</a:t>
            </a:r>
            <a:r>
              <a:rPr sz="2400" spc="-4" smtClean="0">
                <a:latin typeface="Times New Roman"/>
                <a:cs typeface="Times New Roman"/>
              </a:rPr>
              <a:t>)</a:t>
            </a:r>
            <a:r>
              <a:rPr lang="sr-Cyrl-ME" sz="2400" spc="-4" dirty="0" smtClean="0"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микром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ханичк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sz="2400" spc="-4">
                <a:latin typeface="Times New Roman"/>
                <a:cs typeface="Times New Roman"/>
              </a:rPr>
              <a:t>г</a:t>
            </a:r>
            <a:r>
              <a:rPr sz="2400" spc="-4" smtClean="0">
                <a:latin typeface="Times New Roman"/>
                <a:cs typeface="Times New Roman"/>
              </a:rPr>
              <a:t>)</a:t>
            </a:r>
            <a:r>
              <a:rPr lang="sr-Cyrl-ME" sz="2400" spc="-4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комбинација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62000" y="3683001"/>
            <a:ext cx="7620000" cy="2031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2"/>
          <p:cNvSpPr txBox="1">
            <a:spLocks/>
          </p:cNvSpPr>
          <p:nvPr/>
        </p:nvSpPr>
        <p:spPr>
          <a:xfrm>
            <a:off x="78739" y="27517"/>
            <a:ext cx="8986520" cy="858687"/>
          </a:xfrm>
          <a:prstGeom prst="rect">
            <a:avLst/>
          </a:prstGeom>
        </p:spPr>
        <p:txBody>
          <a:bodyPr vert="horz" wrap="square" lIns="0" tIns="118862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-9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СВОЈСТВА   ЦЕМЕНТНИХ</a:t>
            </a:r>
            <a:r>
              <a:rPr kumimoji="0" lang="ru-RU" sz="2400" b="1" i="0" u="none" strike="noStrike" kern="0" cap="none" spc="56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 </a:t>
            </a:r>
            <a:r>
              <a:rPr kumimoji="0" lang="ru-RU" sz="2400" b="1" i="0" u="none" strike="noStrike" kern="0" cap="none" spc="-4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МАТЕРИЈАЛА -</a:t>
            </a:r>
          </a:p>
          <a:p>
            <a:pPr marL="55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-9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ВЕЗИВАЊЕ </a:t>
            </a:r>
            <a:r>
              <a:rPr kumimoji="0" lang="ru-RU" sz="2400" b="1" i="0" u="none" strike="noStrike" kern="0" cap="none" spc="-4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ЗА ЗУБНА</a:t>
            </a:r>
            <a:r>
              <a:rPr kumimoji="0" lang="ru-RU" sz="2400" b="1" i="0" u="none" strike="noStrike" kern="0" cap="none" spc="-3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ru-RU" sz="2400" b="1" i="0" u="none" strike="noStrike" kern="0" cap="none" spc="-4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ТКИВА</a:t>
            </a:r>
            <a:endParaRPr kumimoji="0" lang="ru-RU" sz="2400" b="1" i="0" u="none" strike="noStrike" kern="0" cap="none" spc="-4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07340" y="1742545"/>
            <a:ext cx="8684259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8163" marR="4402" indent="-297157">
              <a:buChar char="•"/>
              <a:tabLst>
                <a:tab pos="307613" algn="l"/>
                <a:tab pos="308163" algn="l"/>
              </a:tabLst>
            </a:pPr>
            <a:r>
              <a:rPr sz="2400" spc="-4" dirty="0">
                <a:latin typeface="Times New Roman"/>
                <a:cs typeface="Times New Roman"/>
              </a:rPr>
              <a:t>Атхезив мора </a:t>
            </a:r>
            <a:r>
              <a:rPr sz="2400" dirty="0">
                <a:latin typeface="Times New Roman"/>
                <a:cs typeface="Times New Roman"/>
              </a:rPr>
              <a:t>добро </a:t>
            </a:r>
            <a:r>
              <a:rPr sz="2400" spc="-4">
                <a:latin typeface="Times New Roman"/>
                <a:cs typeface="Times New Roman"/>
              </a:rPr>
              <a:t>да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кваси</a:t>
            </a:r>
            <a:r>
              <a:rPr lang="sr-Cyrl-ME" sz="2400" b="1" spc="-4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4" smtClean="0">
                <a:solidFill>
                  <a:srgbClr val="FF0000"/>
                </a:solidFill>
                <a:latin typeface="Times New Roman"/>
                <a:cs typeface="Times New Roman"/>
              </a:rPr>
              <a:t>- </a:t>
            </a:r>
            <a:r>
              <a:rPr sz="2400" spc="-4" dirty="0">
                <a:latin typeface="Times New Roman"/>
                <a:cs typeface="Times New Roman"/>
              </a:rPr>
              <a:t>влажи </a:t>
            </a:r>
            <a:r>
              <a:rPr sz="2400" spc="-4">
                <a:latin typeface="Times New Roman"/>
                <a:cs typeface="Times New Roman"/>
              </a:rPr>
              <a:t>адхерентну  </a:t>
            </a:r>
            <a:r>
              <a:rPr sz="2400" spc="-4" smtClean="0">
                <a:latin typeface="Times New Roman"/>
                <a:cs typeface="Times New Roman"/>
              </a:rPr>
              <a:t>површину</a:t>
            </a:r>
            <a:r>
              <a:rPr lang="sr-Cyrl-ME" sz="2400" spc="-4" dirty="0" smtClean="0">
                <a:latin typeface="Times New Roman"/>
                <a:cs typeface="Times New Roman"/>
              </a:rPr>
              <a:t>.</a:t>
            </a:r>
            <a:r>
              <a:rPr sz="2400" spc="-4" smtClean="0">
                <a:latin typeface="Times New Roman"/>
                <a:cs typeface="Times New Roman"/>
              </a:rPr>
              <a:t> </a:t>
            </a:r>
            <a:r>
              <a:rPr lang="sr-Cyrl-ME" sz="2400" spc="-9" dirty="0" smtClean="0">
                <a:latin typeface="Times New Roman"/>
                <a:cs typeface="Times New Roman"/>
              </a:rPr>
              <a:t>М</a:t>
            </a:r>
            <a:r>
              <a:rPr sz="2400" spc="-9" smtClean="0">
                <a:latin typeface="Times New Roman"/>
                <a:cs typeface="Times New Roman"/>
              </a:rPr>
              <a:t>ери </a:t>
            </a:r>
            <a:r>
              <a:rPr sz="2400" spc="-4" dirty="0">
                <a:latin typeface="Times New Roman"/>
                <a:cs typeface="Times New Roman"/>
              </a:rPr>
              <a:t>се</a:t>
            </a:r>
            <a:r>
              <a:rPr sz="2400" spc="-4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4" dirty="0">
                <a:solidFill>
                  <a:srgbClr val="FF0000"/>
                </a:solidFill>
                <a:latin typeface="Times New Roman"/>
                <a:cs typeface="Times New Roman"/>
              </a:rPr>
              <a:t>контактним углом </a:t>
            </a:r>
            <a:r>
              <a:rPr sz="2400" spc="-4" dirty="0">
                <a:latin typeface="Times New Roman"/>
                <a:cs typeface="Times New Roman"/>
              </a:rPr>
              <a:t>који ствара  кап </a:t>
            </a:r>
            <a:r>
              <a:rPr sz="2400" spc="-4">
                <a:latin typeface="Times New Roman"/>
                <a:cs typeface="Times New Roman"/>
              </a:rPr>
              <a:t>адхезива </a:t>
            </a:r>
            <a:r>
              <a:rPr lang="sr-Cyrl-ME" sz="2400" spc="-4" dirty="0" smtClean="0">
                <a:latin typeface="Times New Roman"/>
                <a:cs typeface="Times New Roman"/>
              </a:rPr>
              <a:t>са</a:t>
            </a:r>
            <a:r>
              <a:rPr sz="2400" spc="-4" smtClean="0">
                <a:latin typeface="Times New Roman"/>
                <a:cs typeface="Times New Roman"/>
              </a:rPr>
              <a:t>  површин</a:t>
            </a:r>
            <a:r>
              <a:rPr lang="sr-Cyrl-ME" sz="2400" spc="-4" dirty="0" smtClean="0">
                <a:latin typeface="Times New Roman"/>
                <a:cs typeface="Times New Roman"/>
              </a:rPr>
              <a:t>ом</a:t>
            </a:r>
            <a:r>
              <a:rPr sz="2400" smtClean="0">
                <a:latin typeface="Times New Roman"/>
                <a:cs typeface="Times New Roman"/>
              </a:rPr>
              <a:t> </a:t>
            </a:r>
            <a:r>
              <a:rPr sz="2400" spc="-4" dirty="0">
                <a:latin typeface="Times New Roman"/>
                <a:cs typeface="Times New Roman"/>
              </a:rPr>
              <a:t>адхерента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19200" y="3365501"/>
            <a:ext cx="6934200" cy="2349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2"/>
          <p:cNvSpPr txBox="1">
            <a:spLocks/>
          </p:cNvSpPr>
          <p:nvPr/>
        </p:nvSpPr>
        <p:spPr>
          <a:xfrm>
            <a:off x="78739" y="27517"/>
            <a:ext cx="8986520" cy="858687"/>
          </a:xfrm>
          <a:prstGeom prst="rect">
            <a:avLst/>
          </a:prstGeom>
        </p:spPr>
        <p:txBody>
          <a:bodyPr vert="horz" wrap="square" lIns="0" tIns="118862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-9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СВОЈСТВА   ЦЕМЕНТНИХ</a:t>
            </a:r>
            <a:r>
              <a:rPr kumimoji="0" lang="ru-RU" sz="2800" b="1" i="0" u="none" strike="noStrike" kern="0" cap="none" spc="56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 </a:t>
            </a:r>
            <a:r>
              <a:rPr kumimoji="0" lang="ru-RU" sz="2800" b="1" i="0" u="none" strike="noStrike" kern="0" cap="none" spc="-4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МАТЕРИЈАЛА -</a:t>
            </a:r>
          </a:p>
          <a:p>
            <a:pPr marL="55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-9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ВЕЗИВАЊЕ </a:t>
            </a:r>
            <a:r>
              <a:rPr kumimoji="0" lang="ru-RU" sz="2800" b="1" i="0" u="none" strike="noStrike" kern="0" cap="none" spc="-4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ЗА ЗУБНА</a:t>
            </a:r>
            <a:r>
              <a:rPr kumimoji="0" lang="ru-RU" sz="2800" b="1" i="0" u="none" strike="noStrike" kern="0" cap="none" spc="-3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ru-RU" sz="2800" b="1" i="0" u="none" strike="noStrike" kern="0" cap="none" spc="-4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ТКИВА</a:t>
            </a:r>
            <a:endParaRPr kumimoji="0" lang="ru-RU" sz="2800" b="1" i="0" u="none" strike="noStrike" kern="0" cap="none" spc="-4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</TotalTime>
  <Words>1921</Words>
  <Application>Microsoft Office PowerPoint</Application>
  <PresentationFormat>On-screen Show (16:10)</PresentationFormat>
  <Paragraphs>301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ЦЕМЕНТИ</vt:lpstr>
      <vt:lpstr>УСЛОВИ  КОЈЕ ЦЕМЕНТНИ МАТЕРИЈАЛИ  ТРЕБА  ДА  ИСПУЊАВАЈУ СУ СЛЕДЕЋИ:</vt:lpstr>
      <vt:lpstr>СВОЈСТВА  ЦЕМЕНТНИХ МАТЕРИЈАЛА - КОНЗИСТЕНЦИЈА</vt:lpstr>
      <vt:lpstr>СВОЈСТВА  ЦЕМЕНТНИХ  МАТЕРИЈАЛА -  ВРЕМЕ ВЕЗИВАЊА  / ОЧВРШЋАВАЊА</vt:lpstr>
      <vt:lpstr>СВОЈСТВА  ЦЕМЕНТНИХ  МАТЕРИЈАЛА - МЕХАНИЧКЕ  КАРАКТЕРИСТИКЕ</vt:lpstr>
      <vt:lpstr>СВОЈСТВА  ЦЕМЕНТНИХ  МАТЕРИЈАЛА - РАСТВОРЉИВОСТ</vt:lpstr>
      <vt:lpstr>СВОЈСТВА   ЦЕМЕНТНИХ  МАТЕРИЈАЛА - ВЕЗИВАЊЕ ЗА ЗУБНА ТКИВА</vt:lpstr>
      <vt:lpstr>Slide 8</vt:lpstr>
      <vt:lpstr>Slide 9</vt:lpstr>
      <vt:lpstr>СВОЈСТВА   ЦЕМЕНТНИХ  МАТЕРИЈАЛА - ВЕЗИВАЊЕ ЗА ЗУБНА ТКИВА</vt:lpstr>
      <vt:lpstr>МЕХАНИЗАМ  ОЧВРШЋАВАЊА  ЦЕМЕНТА</vt:lpstr>
      <vt:lpstr>Slide 12</vt:lpstr>
      <vt:lpstr>Механизам  очвршћавања цемената  -  процес  неутрализације</vt:lpstr>
      <vt:lpstr>Механизам  очвршћавања цемената  -  процес неутрализације</vt:lpstr>
      <vt:lpstr>ВРСТЕ  ЦЕМЕНТА</vt:lpstr>
      <vt:lpstr>ПРАХ</vt:lpstr>
      <vt:lpstr>РЕАКЦИЈА  ВЕЗИВАЊА  ЦИНК-  ФОСФАТНОГ  ЦЕМЕНТА</vt:lpstr>
      <vt:lpstr>ВЕЗИВАЊА ЦИНК - ФОСФАТНОГ ЦЕМЕНТА ЗА ЗУБНА ТКИВА</vt:lpstr>
      <vt:lpstr>НАЧИН  ПРИПРЕМАЊА  ЦИНК - ФОСФАТНОГ  ЦЕМЕНТА</vt:lpstr>
      <vt:lpstr>У зависности од произвођача:</vt:lpstr>
      <vt:lpstr>ПРИПРЕМА ЦЕМЕНТА</vt:lpstr>
      <vt:lpstr>СВОЈСТВА   ЦИНК-ФОСФАТНОГ ЦЕМЕНТА</vt:lpstr>
      <vt:lpstr>Подлога испод сталних  испуна (заштита од термичких надражаја код амалгама)</vt:lpstr>
      <vt:lpstr>Двокомпонентни цемент прах и  течност</vt:lpstr>
      <vt:lpstr>РЕАКЦИЈА  ВЕЗИВАЊА ЦИНК-ПОЛИКАРБОКСИЛАТНИХ ЦЕМЕНТА</vt:lpstr>
      <vt:lpstr>АДХЕЗИВНОСТ  ЦИНК- ПОЛИКАРБОКСИЛАТНОГ  ЦЕМЕНТА</vt:lpstr>
      <vt:lpstr>СВОЈСТВА  ЦИНК-ПОЛИКАРБОКСИЛАТНОГ ЦЕМЕНТА</vt:lpstr>
      <vt:lpstr>ПРИПРЕМА ЦИНК-ПОЛИКАРБОКСИЛАТНОГ ЦЕМЕНТА</vt:lpstr>
      <vt:lpstr>3. ЦИНК ОКСИД- ЕУГЕНОЛ  ЦЕМЕНТ /(ЗОЕ)  ЦИНК ОКСИД –ОЛЕУМ КАРИОФИЛОРУМ (ЗООК)</vt:lpstr>
      <vt:lpstr>САСТАВ ЗОЕ  ПАСТЕ  (ЦЕМЕНТА)</vt:lpstr>
      <vt:lpstr>ЦИНК-ОКСИД</vt:lpstr>
      <vt:lpstr>Вода је неопходна за  процес везивања и  представља  катализатор</vt:lpstr>
      <vt:lpstr>ВРЕМЕ ВЕЗИВАЊА ЗАВИСИ:</vt:lpstr>
      <vt:lpstr>НАЧИН  ПРИПРЕМАЊА  ЗОЕ</vt:lpstr>
      <vt:lpstr>СВОЈСТВА  ЦИНК-ОКСИД  ЕУГЕНОЛА</vt:lpstr>
      <vt:lpstr>НЕДОСТАЦИ  ЦИНК-ОКСИД  ЕУГЕНОЛА</vt:lpstr>
      <vt:lpstr>ИНДИКАЦИЈЕ  ЗА  ПРИМЕНУ  ЦИНК-ОКСИД  ЕУГЕНОЛА</vt:lpstr>
      <vt:lpstr>4.  ГЛАС-ЈОНОМЕР ЦЕМЕНТИ - ГЈЦ</vt:lpstr>
      <vt:lpstr>ГЛАС ЈОНОМЕР ЦЕМЕНТИ:  АЦИДО – БАЗНА РЕАКЦИЈА</vt:lpstr>
      <vt:lpstr>ПРАХ</vt:lpstr>
      <vt:lpstr>Slide 41</vt:lpstr>
      <vt:lpstr>Састоје се из органског матрикса  и  пуниоца- микро и хибридне честице  (силикат, стакло, колоидни силикат)  и силана</vt:lpstr>
      <vt:lpstr>КОМПОЗИТ  НИ   ЦЕМЕНТИ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Cementi</dc:title>
  <dc:creator>user</dc:creator>
  <cp:lastModifiedBy>Ucionica</cp:lastModifiedBy>
  <cp:revision>52</cp:revision>
  <dcterms:created xsi:type="dcterms:W3CDTF">2017-02-07T13:18:23Z</dcterms:created>
  <dcterms:modified xsi:type="dcterms:W3CDTF">2017-03-23T14:42:10Z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2016-01-27T00:00:00Z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2017-02-07T00:00:00Z</vt:filetime>
  </property>
</Properties>
</file>